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1pPr>
    <a:lvl2pPr marL="0" marR="0" indent="2667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2pPr>
    <a:lvl3pPr marL="0" marR="0" indent="5334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3pPr>
    <a:lvl4pPr marL="0" marR="0" indent="8001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4pPr>
    <a:lvl5pPr marL="0" marR="0" indent="10668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5pPr>
    <a:lvl6pPr marL="0" marR="0" indent="13335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6pPr>
    <a:lvl7pPr marL="0" marR="0" indent="16129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7pPr>
    <a:lvl8pPr marL="0" marR="0" indent="18796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8pPr>
    <a:lvl9pPr marL="0" marR="0" indent="2146300" algn="ctr" defTabSz="317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boar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Chalkduster"/>
          <a:ea typeface="Chalkduster"/>
          <a:cs typeface="Chalkduster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17500" latinLnBrk="0">
      <a:defRPr sz="1200">
        <a:latin typeface="Lucida Grande"/>
        <a:ea typeface="Lucida Grande"/>
        <a:cs typeface="Lucida Grande"/>
        <a:sym typeface="Lucida Grande"/>
      </a:defRPr>
    </a:lvl1pPr>
    <a:lvl2pPr indent="228600" defTabSz="317500" latinLnBrk="0">
      <a:defRPr sz="1200">
        <a:latin typeface="Lucida Grande"/>
        <a:ea typeface="Lucida Grande"/>
        <a:cs typeface="Lucida Grande"/>
        <a:sym typeface="Lucida Grande"/>
      </a:defRPr>
    </a:lvl2pPr>
    <a:lvl3pPr indent="457200" defTabSz="317500" latinLnBrk="0">
      <a:defRPr sz="1200">
        <a:latin typeface="Lucida Grande"/>
        <a:ea typeface="Lucida Grande"/>
        <a:cs typeface="Lucida Grande"/>
        <a:sym typeface="Lucida Grande"/>
      </a:defRPr>
    </a:lvl3pPr>
    <a:lvl4pPr indent="685800" defTabSz="317500" latinLnBrk="0">
      <a:defRPr sz="1200">
        <a:latin typeface="Lucida Grande"/>
        <a:ea typeface="Lucida Grande"/>
        <a:cs typeface="Lucida Grande"/>
        <a:sym typeface="Lucida Grande"/>
      </a:defRPr>
    </a:lvl4pPr>
    <a:lvl5pPr indent="914400" defTabSz="317500" latinLnBrk="0">
      <a:defRPr sz="1200">
        <a:latin typeface="Lucida Grande"/>
        <a:ea typeface="Lucida Grande"/>
        <a:cs typeface="Lucida Grande"/>
        <a:sym typeface="Lucida Grande"/>
      </a:defRPr>
    </a:lvl5pPr>
    <a:lvl6pPr indent="1143000" defTabSz="317500" latinLnBrk="0">
      <a:defRPr sz="1200">
        <a:latin typeface="Lucida Grande"/>
        <a:ea typeface="Lucida Grande"/>
        <a:cs typeface="Lucida Grande"/>
        <a:sym typeface="Lucida Grande"/>
      </a:defRPr>
    </a:lvl6pPr>
    <a:lvl7pPr indent="1371600" defTabSz="317500" latinLnBrk="0">
      <a:defRPr sz="1200">
        <a:latin typeface="Lucida Grande"/>
        <a:ea typeface="Lucida Grande"/>
        <a:cs typeface="Lucida Grande"/>
        <a:sym typeface="Lucida Grande"/>
      </a:defRPr>
    </a:lvl7pPr>
    <a:lvl8pPr indent="1600200" defTabSz="317500" latinLnBrk="0">
      <a:defRPr sz="1200">
        <a:latin typeface="Lucida Grande"/>
        <a:ea typeface="Lucida Grande"/>
        <a:cs typeface="Lucida Grande"/>
        <a:sym typeface="Lucida Grande"/>
      </a:defRPr>
    </a:lvl8pPr>
    <a:lvl9pPr indent="1828800" defTabSz="317500" latinLnBrk="0">
      <a:defRPr sz="1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889000" y="1803400"/>
            <a:ext cx="7366000" cy="1778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889000" y="3657600"/>
            <a:ext cx="7366000" cy="102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0" algn="ctr">
              <a:spcBef>
                <a:spcPts val="0"/>
              </a:spcBef>
              <a:buSzTx/>
              <a:buNone/>
            </a:lvl2pPr>
            <a:lvl3pPr marL="0" indent="0" algn="ctr">
              <a:spcBef>
                <a:spcPts val="0"/>
              </a:spcBef>
              <a:buSzTx/>
              <a:buNone/>
            </a:lvl3pPr>
            <a:lvl4pPr marL="0" indent="0" algn="ctr">
              <a:spcBef>
                <a:spcPts val="0"/>
              </a:spcBef>
              <a:buSzTx/>
              <a:buNone/>
            </a:lvl4pPr>
            <a:lvl5pPr marL="0" indent="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Image"/>
          <p:cNvSpPr/>
          <p:nvPr>
            <p:ph type="pic" sz="half" idx="13"/>
          </p:nvPr>
        </p:nvSpPr>
        <p:spPr>
          <a:xfrm>
            <a:off x="4708445" y="939800"/>
            <a:ext cx="3510440" cy="624078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75000"/>
              </a:srgbClr>
            </a:outerShdw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8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0" name="Body Level One…"/>
          <p:cNvSpPr txBox="1"/>
          <p:nvPr>
            <p:ph type="body" sz="half" idx="1"/>
          </p:nvPr>
        </p:nvSpPr>
        <p:spPr>
          <a:xfrm>
            <a:off x="889000" y="2070100"/>
            <a:ext cx="3594100" cy="4038600"/>
          </a:xfrm>
          <a:prstGeom prst="rect">
            <a:avLst/>
          </a:prstGeom>
        </p:spPr>
        <p:txBody>
          <a:bodyPr/>
          <a:lstStyle>
            <a:lvl1pPr marL="6732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1pPr>
            <a:lvl2pPr marL="11050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2pPr>
            <a:lvl3pPr marL="15241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3pPr>
            <a:lvl4pPr marL="19686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4pPr>
            <a:lvl5pPr marL="24258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4457004" y="6527800"/>
            <a:ext cx="232208" cy="26468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9" name="Body Level One…"/>
          <p:cNvSpPr txBox="1"/>
          <p:nvPr>
            <p:ph type="body" sz="half" idx="1"/>
          </p:nvPr>
        </p:nvSpPr>
        <p:spPr>
          <a:xfrm>
            <a:off x="889000" y="2070100"/>
            <a:ext cx="3594100" cy="4038600"/>
          </a:xfrm>
          <a:prstGeom prst="rect">
            <a:avLst/>
          </a:prstGeom>
        </p:spPr>
        <p:txBody>
          <a:bodyPr/>
          <a:lstStyle>
            <a:lvl1pPr marL="6732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1pPr>
            <a:lvl2pPr marL="11050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2pPr>
            <a:lvl3pPr marL="15241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3pPr>
            <a:lvl4pPr marL="19686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4pPr>
            <a:lvl5pPr marL="24258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8" name="Body Level One…"/>
          <p:cNvSpPr txBox="1"/>
          <p:nvPr>
            <p:ph type="body" sz="quarter" idx="1"/>
          </p:nvPr>
        </p:nvSpPr>
        <p:spPr>
          <a:xfrm>
            <a:off x="5346700" y="2070100"/>
            <a:ext cx="2908300" cy="4038600"/>
          </a:xfrm>
          <a:prstGeom prst="rect">
            <a:avLst/>
          </a:prstGeom>
        </p:spPr>
        <p:txBody>
          <a:bodyPr/>
          <a:lstStyle>
            <a:lvl1pPr marL="6732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1pPr>
            <a:lvl2pPr marL="11050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2pPr>
            <a:lvl3pPr marL="15241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3pPr>
            <a:lvl4pPr marL="19686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4pPr>
            <a:lvl5pPr marL="24258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889000" y="2070100"/>
            <a:ext cx="7366000" cy="4038600"/>
          </a:xfrm>
          <a:prstGeom prst="rect">
            <a:avLst/>
          </a:prstGeom>
        </p:spPr>
        <p:txBody>
          <a:bodyPr/>
          <a:lstStyle>
            <a:lvl1pPr>
              <a:spcBef>
                <a:spcPts val="2100"/>
              </a:spcBef>
              <a:buBlip>
                <a:blip r:embed="rId2"/>
              </a:buBlip>
            </a:lvl1pPr>
            <a:lvl2pPr>
              <a:spcBef>
                <a:spcPts val="2100"/>
              </a:spcBef>
              <a:buBlip>
                <a:blip r:embed="rId2"/>
              </a:buBlip>
            </a:lvl2pPr>
            <a:lvl3pPr>
              <a:spcBef>
                <a:spcPts val="2100"/>
              </a:spcBef>
              <a:buBlip>
                <a:blip r:embed="rId2"/>
              </a:buBlip>
            </a:lvl3pPr>
            <a:lvl4pPr>
              <a:spcBef>
                <a:spcPts val="2100"/>
              </a:spcBef>
              <a:buBlip>
                <a:blip r:embed="rId2"/>
              </a:buBlip>
            </a:lvl4pPr>
            <a:lvl5pPr>
              <a:spcBef>
                <a:spcPts val="2100"/>
              </a:spcBef>
              <a:buBlip>
                <a:blip r:embed="rId2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889000" y="2070100"/>
            <a:ext cx="7366000" cy="4038600"/>
          </a:xfrm>
          <a:prstGeom prst="rect">
            <a:avLst/>
          </a:prstGeom>
        </p:spPr>
        <p:txBody>
          <a:bodyPr numCol="2" spcCol="368300" anchor="t"/>
          <a:lstStyle>
            <a:lvl1pPr marL="6732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1pPr>
            <a:lvl2pPr marL="11050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2pPr>
            <a:lvl3pPr marL="15241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3pPr>
            <a:lvl4pPr marL="19686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4pPr>
            <a:lvl5pPr marL="2425863" indent="-317663">
              <a:spcBef>
                <a:spcPts val="2300"/>
              </a:spcBef>
              <a:buFont typeface="Gill Sans"/>
              <a:buBlip>
                <a:blip r:embed="rId2"/>
              </a:buBlip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/>
          <p:nvPr>
            <p:ph type="title"/>
          </p:nvPr>
        </p:nvSpPr>
        <p:spPr>
          <a:xfrm>
            <a:off x="889000" y="2540000"/>
            <a:ext cx="7366000" cy="1778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/>
          <p:nvPr>
            <p:ph type="pic" sz="half" idx="13"/>
          </p:nvPr>
        </p:nvSpPr>
        <p:spPr>
          <a:xfrm>
            <a:off x="1752600" y="1701800"/>
            <a:ext cx="5667022" cy="31877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75000"/>
              </a:srgbClr>
            </a:outerShdw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0" name="Title Text"/>
          <p:cNvSpPr txBox="1"/>
          <p:nvPr>
            <p:ph type="title"/>
          </p:nvPr>
        </p:nvSpPr>
        <p:spPr>
          <a:xfrm>
            <a:off x="889000" y="5181600"/>
            <a:ext cx="7366000" cy="1295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/>
          <p:nvPr>
            <p:ph type="pic" sz="half" idx="13"/>
          </p:nvPr>
        </p:nvSpPr>
        <p:spPr>
          <a:xfrm>
            <a:off x="4708445" y="304800"/>
            <a:ext cx="3510440" cy="624078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75000"/>
              </a:srgbClr>
            </a:outerShdw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9" name="Title Text"/>
          <p:cNvSpPr txBox="1"/>
          <p:nvPr>
            <p:ph type="title"/>
          </p:nvPr>
        </p:nvSpPr>
        <p:spPr>
          <a:xfrm>
            <a:off x="419100" y="1257300"/>
            <a:ext cx="4241800" cy="2146300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80" name="Body Level One…"/>
          <p:cNvSpPr txBox="1"/>
          <p:nvPr>
            <p:ph type="body" sz="quarter" idx="1"/>
          </p:nvPr>
        </p:nvSpPr>
        <p:spPr>
          <a:xfrm>
            <a:off x="419100" y="3479800"/>
            <a:ext cx="4241800" cy="2146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000"/>
            </a:lvl1pPr>
            <a:lvl2pPr marL="0" indent="0" algn="ctr">
              <a:spcBef>
                <a:spcPts val="0"/>
              </a:spcBef>
              <a:buSzTx/>
              <a:buNone/>
              <a:defRPr sz="2000"/>
            </a:lvl2pPr>
            <a:lvl3pPr marL="0" indent="0" algn="ctr">
              <a:spcBef>
                <a:spcPts val="0"/>
              </a:spcBef>
              <a:buSzTx/>
              <a:buNone/>
              <a:defRPr sz="2000"/>
            </a:lvl3pPr>
            <a:lvl4pPr marL="0" indent="0" algn="ctr">
              <a:spcBef>
                <a:spcPts val="0"/>
              </a:spcBef>
              <a:buSzTx/>
              <a:buNone/>
              <a:defRPr sz="2000"/>
            </a:lvl4pPr>
            <a:lvl5pPr marL="0" indent="0" algn="ctr">
              <a:spcBef>
                <a:spcPts val="0"/>
              </a:spcBef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/>
          </p:nvPr>
        </p:nvSpPr>
        <p:spPr>
          <a:xfrm>
            <a:off x="889000" y="749300"/>
            <a:ext cx="7366000" cy="535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889000" y="152400"/>
            <a:ext cx="7366000" cy="177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457352" y="6527800"/>
            <a:ext cx="232207" cy="264680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xmlns:p14="http://schemas.microsoft.com/office/powerpoint/2010/main" spd="med" advClick="1"/>
  <p:txStyles>
    <p:titleStyle>
      <a:lvl1pPr marL="0" marR="0" indent="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1pPr>
      <a:lvl2pPr marL="0" marR="0" indent="2286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2pPr>
      <a:lvl3pPr marL="0" marR="0" indent="4572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3pPr>
      <a:lvl4pPr marL="0" marR="0" indent="6858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4pPr>
      <a:lvl5pPr marL="0" marR="0" indent="9144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5pPr>
      <a:lvl6pPr marL="0" marR="0" indent="11430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6pPr>
      <a:lvl7pPr marL="0" marR="0" indent="13716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7pPr>
      <a:lvl8pPr marL="0" marR="0" indent="16002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8pPr>
      <a:lvl9pPr marL="0" marR="0" indent="1828800" algn="ctr" defTabSz="317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9pPr>
    </p:titleStyle>
    <p:bodyStyle>
      <a:lvl1pPr marL="6966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1pPr>
      <a:lvl2pPr marL="11284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2pPr>
      <a:lvl3pPr marL="15475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3pPr>
      <a:lvl4pPr marL="19920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4pPr>
      <a:lvl5pPr marL="24492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5pPr>
      <a:lvl6pPr marL="29064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6pPr>
      <a:lvl7pPr marL="33636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7pPr>
      <a:lvl8pPr marL="38208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8pPr>
      <a:lvl9pPr marL="4278013" marR="0" indent="-341013" algn="l" defTabSz="317500" rtl="0" latinLnBrk="0">
        <a:lnSpc>
          <a:spcPct val="100000"/>
        </a:lnSpc>
        <a:spcBef>
          <a:spcPts val="41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Chalkboard"/>
        </a:defRPr>
      </a:lvl9pPr>
    </p:bodyStyle>
    <p:otherStyle>
      <a:lvl1pPr marL="0" marR="0" indent="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1pPr>
      <a:lvl2pPr marL="0" marR="0" indent="2286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2pPr>
      <a:lvl3pPr marL="0" marR="0" indent="4572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3pPr>
      <a:lvl4pPr marL="0" marR="0" indent="6858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4pPr>
      <a:lvl5pPr marL="0" marR="0" indent="9144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5pPr>
      <a:lvl6pPr marL="0" marR="0" indent="11430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6pPr>
      <a:lvl7pPr marL="0" marR="0" indent="13716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7pPr>
      <a:lvl8pPr marL="0" marR="0" indent="16002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8pPr>
      <a:lvl9pPr marL="0" marR="0" indent="1828800" algn="ctr" defTabSz="317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halkboard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rederic Green…"/>
          <p:cNvSpPr txBox="1"/>
          <p:nvPr/>
        </p:nvSpPr>
        <p:spPr>
          <a:xfrm>
            <a:off x="1371600" y="3219549"/>
            <a:ext cx="6400800" cy="1917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>
              <a:defRPr sz="2400">
                <a:effectLst>
                  <a:outerShdw sx="100000" sy="100000" kx="0" ky="0" algn="b" rotWithShape="0" blurRad="12700" dist="25400" dir="2700000">
                    <a:srgbClr val="CBCBCB"/>
                  </a:outerShdw>
                </a:effectLst>
              </a:defRPr>
            </a:pPr>
            <a:r>
              <a:t>Frederic Green</a:t>
            </a:r>
          </a:p>
          <a:p>
            <a:pPr>
              <a:defRPr sz="2400">
                <a:effectLst>
                  <a:outerShdw sx="100000" sy="100000" kx="0" ky="0" algn="b" rotWithShape="0" blurRad="12700" dist="25400" dir="2700000">
                    <a:srgbClr val="CBCBCB"/>
                  </a:outerShdw>
                </a:effectLst>
              </a:defRPr>
            </a:pPr>
            <a:r>
              <a:t>CS201</a:t>
            </a:r>
          </a:p>
          <a:p>
            <a:pPr>
              <a:defRPr sz="2400">
                <a:effectLst>
                  <a:outerShdw sx="100000" sy="100000" kx="0" ky="0" algn="b" rotWithShape="0" blurRad="12700" dist="25400" dir="2700000">
                    <a:srgbClr val="CBCBCB"/>
                  </a:outerShdw>
                </a:effectLst>
              </a:defRPr>
            </a:pPr>
            <a:r>
              <a:t>Clark University</a:t>
            </a:r>
          </a:p>
          <a:p>
            <a:pPr>
              <a:defRPr sz="2400">
                <a:effectLst>
                  <a:outerShdw sx="100000" sy="100000" kx="0" ky="0" algn="b" rotWithShape="0" blurRad="12700" dist="25400" dir="2700000">
                    <a:srgbClr val="CBCBCB"/>
                  </a:outerShdw>
                </a:effectLst>
              </a:defRPr>
            </a:pPr>
            <a:r>
              <a:t>Spring 2023</a:t>
            </a:r>
          </a:p>
        </p:txBody>
      </p:sp>
      <p:sp>
        <p:nvSpPr>
          <p:cNvPr id="119" name="Quantum Computing: A Ridiculously Brief Motivation"/>
          <p:cNvSpPr txBox="1"/>
          <p:nvPr/>
        </p:nvSpPr>
        <p:spPr>
          <a:xfrm>
            <a:off x="1689135" y="1094220"/>
            <a:ext cx="5765730" cy="1672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800"/>
            </a:pPr>
            <a:r>
              <a:t>Quantum Computing:</a:t>
            </a:r>
          </a:p>
          <a:p>
            <a:pPr>
              <a:defRPr sz="2400"/>
            </a:pPr>
            <a:r>
              <a:t>A Ridiculously Brief </a:t>
            </a:r>
            <a:r>
              <a:rPr u="sng"/>
              <a:t>Motivation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9" grpId="1"/>
      <p:bldP build="whole" bldLvl="1" animBg="1" rev="0" advAuto="0" spid="118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Interpretation:"/>
          <p:cNvSpPr txBox="1"/>
          <p:nvPr/>
        </p:nvSpPr>
        <p:spPr>
          <a:xfrm>
            <a:off x="450962" y="949325"/>
            <a:ext cx="2437839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Interpretation:</a:t>
            </a:r>
          </a:p>
        </p:txBody>
      </p:sp>
      <p:sp>
        <p:nvSpPr>
          <p:cNvPr id="344" name="At any step of the computation, memory…"/>
          <p:cNvSpPr txBox="1"/>
          <p:nvPr/>
        </p:nvSpPr>
        <p:spPr>
          <a:xfrm>
            <a:off x="989322" y="1612900"/>
            <a:ext cx="6884329" cy="1409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40640" algn="l">
              <a:buClr>
                <a:srgbClr val="000000"/>
              </a:buClr>
              <a:buSzPct val="100000"/>
              <a:buFont typeface="Times"/>
              <a:buChar char="•"/>
            </a:pPr>
            <a:r>
              <a:t> At any step of the computation, memory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can be in any one of a large number of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configurations.</a:t>
            </a:r>
          </a:p>
        </p:txBody>
      </p:sp>
      <p:sp>
        <p:nvSpPr>
          <p:cNvPr id="345" name="Each configuration occurs with a certain…"/>
          <p:cNvSpPr txBox="1"/>
          <p:nvPr/>
        </p:nvSpPr>
        <p:spPr>
          <a:xfrm>
            <a:off x="964461" y="3073400"/>
            <a:ext cx="7411145" cy="1409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40640" algn="l">
              <a:buClr>
                <a:srgbClr val="000000"/>
              </a:buClr>
              <a:buSzPct val="100000"/>
              <a:buFont typeface="Times"/>
              <a:buChar char="•"/>
            </a:pPr>
            <a:r>
              <a:t> Each configuration occurs with a certain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probability; represent this set of probabilities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as a vector (2</a:t>
            </a:r>
            <a:r>
              <a:rPr baseline="30285" i="1">
                <a:latin typeface="Times"/>
                <a:ea typeface="Times"/>
                <a:cs typeface="Times"/>
                <a:sym typeface="Times"/>
              </a:rPr>
              <a:t>n</a:t>
            </a:r>
            <a:r>
              <a:t> components for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n</a:t>
            </a:r>
            <a:r>
              <a:t> bits).</a:t>
            </a:r>
          </a:p>
        </p:txBody>
      </p:sp>
      <p:sp>
        <p:nvSpPr>
          <p:cNvPr id="346" name="The vector of probabilities evolves over time…"/>
          <p:cNvSpPr txBox="1"/>
          <p:nvPr/>
        </p:nvSpPr>
        <p:spPr>
          <a:xfrm>
            <a:off x="996208" y="4610100"/>
            <a:ext cx="7558490" cy="1409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40640" algn="l">
              <a:buClr>
                <a:srgbClr val="000000"/>
              </a:buClr>
              <a:buSzPct val="100000"/>
              <a:buFont typeface="Times"/>
              <a:buChar char="•"/>
            </a:pPr>
            <a:r>
              <a:t> The vector of probabilities evolves over time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according to a certain set of rules determined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by the algorithm.</a:t>
            </a:r>
          </a:p>
        </p:txBody>
      </p:sp>
      <p:sp>
        <p:nvSpPr>
          <p:cNvPr id="347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6" grpId="3"/>
      <p:bldP build="whole" bldLvl="1" animBg="1" rev="0" advAuto="0" spid="344" grpId="1"/>
      <p:bldP build="whole" bldLvl="1" animBg="1" rev="0" advAuto="0" spid="345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0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1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2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3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4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5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6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7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8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59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60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61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62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63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64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5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6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7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8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9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0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1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2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3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4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5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6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7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78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79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0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1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2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3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4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5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6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7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8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89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90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91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92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93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94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5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6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7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8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9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0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1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2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3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4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5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6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7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8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9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10" name="Rectangle"/>
          <p:cNvSpPr/>
          <p:nvPr/>
        </p:nvSpPr>
        <p:spPr>
          <a:xfrm>
            <a:off x="457200" y="1524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11" name="Line"/>
          <p:cNvSpPr/>
          <p:nvPr/>
        </p:nvSpPr>
        <p:spPr>
          <a:xfrm flipV="1">
            <a:off x="1371600" y="533400"/>
            <a:ext cx="762000" cy="381000"/>
          </a:xfrm>
          <a:prstGeom prst="line">
            <a:avLst/>
          </a:prstGeom>
          <a:ln w="15875">
            <a:solidFill>
              <a:srgbClr val="FFFFFF"/>
            </a:solidFill>
            <a:custDash>
              <a:ds d="300000" sp="3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12" name="“Vector of probabilities”"/>
          <p:cNvSpPr txBox="1"/>
          <p:nvPr/>
        </p:nvSpPr>
        <p:spPr>
          <a:xfrm>
            <a:off x="2118808" y="379412"/>
            <a:ext cx="2302547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600"/>
            </a:lvl1pPr>
          </a:lstStyle>
          <a:p>
            <a:pPr/>
            <a:r>
              <a:t>“Vector of probabilities”</a:t>
            </a:r>
          </a:p>
        </p:txBody>
      </p:sp>
      <p:sp>
        <p:nvSpPr>
          <p:cNvPr id="413" name="t=0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t=0</a:t>
            </a:r>
          </a:p>
        </p:txBody>
      </p:sp>
      <p:sp>
        <p:nvSpPr>
          <p:cNvPr id="414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17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18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19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0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1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2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3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4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5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6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7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8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29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30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31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2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3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4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5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6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7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8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9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0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1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2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3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4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5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46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47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48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49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0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1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2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3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4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5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6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7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8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59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60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61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2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3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4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5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6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7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8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9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0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1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2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3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4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5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6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7" name="Rectangle"/>
          <p:cNvSpPr/>
          <p:nvPr/>
        </p:nvSpPr>
        <p:spPr>
          <a:xfrm>
            <a:off x="1828800" y="1524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78" name="t=1"/>
          <p:cNvSpPr txBox="1"/>
          <p:nvPr/>
        </p:nvSpPr>
        <p:spPr>
          <a:xfrm>
            <a:off x="155920" y="6223000"/>
            <a:ext cx="55688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t=1</a:t>
            </a:r>
          </a:p>
        </p:txBody>
      </p:sp>
      <p:sp>
        <p:nvSpPr>
          <p:cNvPr id="479" name="“Vector of probabilities”"/>
          <p:cNvSpPr txBox="1"/>
          <p:nvPr/>
        </p:nvSpPr>
        <p:spPr>
          <a:xfrm>
            <a:off x="2118808" y="379412"/>
            <a:ext cx="2302547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600"/>
            </a:lvl1pPr>
          </a:lstStyle>
          <a:p>
            <a:pPr/>
            <a:r>
              <a:t>“Vector of probabilities”</a:t>
            </a:r>
          </a:p>
        </p:txBody>
      </p:sp>
      <p:sp>
        <p:nvSpPr>
          <p:cNvPr id="480" name="Line"/>
          <p:cNvSpPr/>
          <p:nvPr/>
        </p:nvSpPr>
        <p:spPr>
          <a:xfrm flipV="1">
            <a:off x="2755900" y="660399"/>
            <a:ext cx="342900" cy="673101"/>
          </a:xfrm>
          <a:prstGeom prst="line">
            <a:avLst/>
          </a:prstGeom>
          <a:ln w="15875">
            <a:solidFill>
              <a:srgbClr val="FFFFFF"/>
            </a:solidFill>
            <a:custDash>
              <a:ds d="300000" sp="3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81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4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5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6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7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8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89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0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1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2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3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4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5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6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7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498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99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0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1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2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3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4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5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6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7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8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9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0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1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2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3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4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5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6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7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8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19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0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1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2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3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4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5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6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7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28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9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0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1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2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3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4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5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6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7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8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9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0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1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2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3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4" name="Rectangle"/>
          <p:cNvSpPr/>
          <p:nvPr/>
        </p:nvSpPr>
        <p:spPr>
          <a:xfrm>
            <a:off x="3429000" y="1524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45" name="t=2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t=2</a:t>
            </a:r>
          </a:p>
        </p:txBody>
      </p:sp>
      <p:sp>
        <p:nvSpPr>
          <p:cNvPr id="546" name="“Vector of probabilities”"/>
          <p:cNvSpPr txBox="1"/>
          <p:nvPr/>
        </p:nvSpPr>
        <p:spPr>
          <a:xfrm>
            <a:off x="2118808" y="379412"/>
            <a:ext cx="2302547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600"/>
            </a:lvl1pPr>
          </a:lstStyle>
          <a:p>
            <a:pPr/>
            <a:r>
              <a:t>“Vector of probabilities”</a:t>
            </a:r>
          </a:p>
        </p:txBody>
      </p:sp>
      <p:sp>
        <p:nvSpPr>
          <p:cNvPr id="547" name="Line"/>
          <p:cNvSpPr/>
          <p:nvPr/>
        </p:nvSpPr>
        <p:spPr>
          <a:xfrm flipH="1" flipV="1">
            <a:off x="2946400" y="660399"/>
            <a:ext cx="482600" cy="444501"/>
          </a:xfrm>
          <a:prstGeom prst="line">
            <a:avLst/>
          </a:prstGeom>
          <a:ln w="15875">
            <a:solidFill>
              <a:srgbClr val="FFFFFF"/>
            </a:solidFill>
            <a:custDash>
              <a:ds d="300000" sp="3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8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1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2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3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4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5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6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7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8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59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0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1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2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3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4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65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6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7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8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9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0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1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2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3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4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5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6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7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8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9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0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1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2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3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4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5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6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7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8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89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0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1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2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3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4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595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96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97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98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99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0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1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2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3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4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5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6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7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8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09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10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11" name="Rectangle"/>
          <p:cNvSpPr/>
          <p:nvPr/>
        </p:nvSpPr>
        <p:spPr>
          <a:xfrm>
            <a:off x="5181600" y="1524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12" name="t=3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t=3</a:t>
            </a:r>
          </a:p>
        </p:txBody>
      </p:sp>
      <p:sp>
        <p:nvSpPr>
          <p:cNvPr id="613" name="“Vector of probabilities”"/>
          <p:cNvSpPr txBox="1"/>
          <p:nvPr/>
        </p:nvSpPr>
        <p:spPr>
          <a:xfrm>
            <a:off x="2118808" y="379412"/>
            <a:ext cx="2302547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600"/>
            </a:lvl1pPr>
          </a:lstStyle>
          <a:p>
            <a:pPr/>
            <a:r>
              <a:t>“Vector of probabilities”</a:t>
            </a:r>
          </a:p>
        </p:txBody>
      </p:sp>
      <p:sp>
        <p:nvSpPr>
          <p:cNvPr id="614" name="Line"/>
          <p:cNvSpPr/>
          <p:nvPr/>
        </p:nvSpPr>
        <p:spPr>
          <a:xfrm flipH="1" flipV="1">
            <a:off x="4381500" y="647699"/>
            <a:ext cx="800101" cy="355602"/>
          </a:xfrm>
          <a:prstGeom prst="line">
            <a:avLst/>
          </a:prstGeom>
          <a:ln w="15875">
            <a:solidFill>
              <a:srgbClr val="FFFFFF"/>
            </a:solidFill>
            <a:custDash>
              <a:ds d="300000" sp="3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15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18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19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0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1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2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3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4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5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6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7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8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29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30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31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32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3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4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5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6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7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8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39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0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1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2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3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4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5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6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47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48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49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0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1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2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3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4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5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6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7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8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59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60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61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62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3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4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5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6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7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8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69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0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1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2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3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4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5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6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7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78" name="Rectangle"/>
          <p:cNvSpPr/>
          <p:nvPr/>
        </p:nvSpPr>
        <p:spPr>
          <a:xfrm>
            <a:off x="6858000" y="1524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79" name="t=4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t=4</a:t>
            </a:r>
          </a:p>
        </p:txBody>
      </p:sp>
      <p:sp>
        <p:nvSpPr>
          <p:cNvPr id="680" name="“Vector of probabilities”"/>
          <p:cNvSpPr txBox="1"/>
          <p:nvPr/>
        </p:nvSpPr>
        <p:spPr>
          <a:xfrm>
            <a:off x="2118808" y="379412"/>
            <a:ext cx="2302547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600"/>
            </a:lvl1pPr>
          </a:lstStyle>
          <a:p>
            <a:pPr/>
            <a:r>
              <a:t>“Vector of probabilities”</a:t>
            </a:r>
          </a:p>
        </p:txBody>
      </p:sp>
      <p:sp>
        <p:nvSpPr>
          <p:cNvPr id="681" name="Line"/>
          <p:cNvSpPr/>
          <p:nvPr/>
        </p:nvSpPr>
        <p:spPr>
          <a:xfrm flipH="1" flipV="1">
            <a:off x="4470400" y="596899"/>
            <a:ext cx="2374900" cy="546101"/>
          </a:xfrm>
          <a:prstGeom prst="line">
            <a:avLst/>
          </a:prstGeom>
          <a:ln w="15875">
            <a:solidFill>
              <a:srgbClr val="FFFFFF"/>
            </a:solidFill>
            <a:custDash>
              <a:ds d="300000" sp="3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82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Rectangle"/>
          <p:cNvSpPr/>
          <p:nvPr/>
        </p:nvSpPr>
        <p:spPr>
          <a:xfrm>
            <a:off x="4584700" y="2463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85" name="Rectangle"/>
          <p:cNvSpPr/>
          <p:nvPr/>
        </p:nvSpPr>
        <p:spPr>
          <a:xfrm>
            <a:off x="3263900" y="1930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86" name="Rectangle"/>
          <p:cNvSpPr/>
          <p:nvPr/>
        </p:nvSpPr>
        <p:spPr>
          <a:xfrm>
            <a:off x="3263900" y="231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87" name="Rectangle"/>
          <p:cNvSpPr/>
          <p:nvPr/>
        </p:nvSpPr>
        <p:spPr>
          <a:xfrm>
            <a:off x="3263900" y="2692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88" name="Rectangle"/>
          <p:cNvSpPr/>
          <p:nvPr/>
        </p:nvSpPr>
        <p:spPr>
          <a:xfrm>
            <a:off x="3263900" y="307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89" name="Line"/>
          <p:cNvSpPr/>
          <p:nvPr/>
        </p:nvSpPr>
        <p:spPr>
          <a:xfrm flipH="1" flipV="1">
            <a:off x="3429000" y="2032000"/>
            <a:ext cx="1143000" cy="4953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90" name="Line"/>
          <p:cNvSpPr/>
          <p:nvPr/>
        </p:nvSpPr>
        <p:spPr>
          <a:xfrm flipH="1" flipV="1">
            <a:off x="3403600" y="2425699"/>
            <a:ext cx="1155700" cy="1397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91" name="Line"/>
          <p:cNvSpPr/>
          <p:nvPr/>
        </p:nvSpPr>
        <p:spPr>
          <a:xfrm flipH="1">
            <a:off x="3416300" y="2590800"/>
            <a:ext cx="1143000" cy="2159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92" name="Line"/>
          <p:cNvSpPr/>
          <p:nvPr/>
        </p:nvSpPr>
        <p:spPr>
          <a:xfrm flipH="1">
            <a:off x="3441700" y="2628900"/>
            <a:ext cx="1117600" cy="558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93" name="t=3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t=3</a:t>
            </a:r>
          </a:p>
        </p:txBody>
      </p:sp>
      <p:sp>
        <p:nvSpPr>
          <p:cNvPr id="694" name="Rectangle"/>
          <p:cNvSpPr/>
          <p:nvPr/>
        </p:nvSpPr>
        <p:spPr>
          <a:xfrm>
            <a:off x="2870200" y="1778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695" name="The “tree” representation is a little misleading:"/>
          <p:cNvSpPr txBox="1"/>
          <p:nvPr/>
        </p:nvSpPr>
        <p:spPr>
          <a:xfrm>
            <a:off x="479519" y="393700"/>
            <a:ext cx="81661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/>
            <a:r>
              <a:t>The “tree” representation is a little misleading:</a:t>
            </a:r>
          </a:p>
        </p:txBody>
      </p:sp>
      <p:sp>
        <p:nvSpPr>
          <p:cNvPr id="696" name="many configurations"/>
          <p:cNvSpPr txBox="1"/>
          <p:nvPr/>
        </p:nvSpPr>
        <p:spPr>
          <a:xfrm>
            <a:off x="450655" y="2216150"/>
            <a:ext cx="2451101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/>
            <a:r>
              <a:t>many configurations</a:t>
            </a:r>
          </a:p>
        </p:txBody>
      </p:sp>
      <p:sp>
        <p:nvSpPr>
          <p:cNvPr id="697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96" grpId="1"/>
      <p:bldP build="whole" bldLvl="1" animBg="1" rev="0" advAuto="0" spid="694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Rectangle"/>
          <p:cNvSpPr/>
          <p:nvPr/>
        </p:nvSpPr>
        <p:spPr>
          <a:xfrm>
            <a:off x="4584700" y="2463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00" name="Rectangle"/>
          <p:cNvSpPr/>
          <p:nvPr/>
        </p:nvSpPr>
        <p:spPr>
          <a:xfrm>
            <a:off x="3263900" y="1930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01" name="Rectangle"/>
          <p:cNvSpPr/>
          <p:nvPr/>
        </p:nvSpPr>
        <p:spPr>
          <a:xfrm>
            <a:off x="3263900" y="231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02" name="Rectangle"/>
          <p:cNvSpPr/>
          <p:nvPr/>
        </p:nvSpPr>
        <p:spPr>
          <a:xfrm>
            <a:off x="3263900" y="2692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03" name="Rectangle"/>
          <p:cNvSpPr/>
          <p:nvPr/>
        </p:nvSpPr>
        <p:spPr>
          <a:xfrm>
            <a:off x="3263900" y="307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04" name="Line"/>
          <p:cNvSpPr/>
          <p:nvPr/>
        </p:nvSpPr>
        <p:spPr>
          <a:xfrm flipH="1" flipV="1">
            <a:off x="3429000" y="2032000"/>
            <a:ext cx="1143000" cy="4953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5" name="Line"/>
          <p:cNvSpPr/>
          <p:nvPr/>
        </p:nvSpPr>
        <p:spPr>
          <a:xfrm flipH="1" flipV="1">
            <a:off x="3403600" y="2425699"/>
            <a:ext cx="1155700" cy="1397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6" name="Line"/>
          <p:cNvSpPr/>
          <p:nvPr/>
        </p:nvSpPr>
        <p:spPr>
          <a:xfrm flipH="1">
            <a:off x="3416300" y="2590800"/>
            <a:ext cx="1143000" cy="2159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7" name="Line"/>
          <p:cNvSpPr/>
          <p:nvPr/>
        </p:nvSpPr>
        <p:spPr>
          <a:xfrm flipH="1">
            <a:off x="3441700" y="2628900"/>
            <a:ext cx="1117600" cy="558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8" name="t=4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t=4</a:t>
            </a:r>
          </a:p>
        </p:txBody>
      </p:sp>
      <p:sp>
        <p:nvSpPr>
          <p:cNvPr id="709" name="Rectangle"/>
          <p:cNvSpPr/>
          <p:nvPr/>
        </p:nvSpPr>
        <p:spPr>
          <a:xfrm>
            <a:off x="4191000" y="177800"/>
            <a:ext cx="914400" cy="6477000"/>
          </a:xfrm>
          <a:prstGeom prst="rect">
            <a:avLst/>
          </a:prstGeom>
          <a:ln w="12700">
            <a:solidFill>
              <a:srgbClr val="7B36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0" name="The “tree” representation is a little misleading:"/>
          <p:cNvSpPr txBox="1"/>
          <p:nvPr/>
        </p:nvSpPr>
        <p:spPr>
          <a:xfrm>
            <a:off x="479519" y="393700"/>
            <a:ext cx="81661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/>
            <a:r>
              <a:t>The “tree” representation is a little misleading:</a:t>
            </a:r>
          </a:p>
        </p:txBody>
      </p:sp>
      <p:sp>
        <p:nvSpPr>
          <p:cNvPr id="711" name="can lead to one"/>
          <p:cNvSpPr txBox="1"/>
          <p:nvPr/>
        </p:nvSpPr>
        <p:spPr>
          <a:xfrm>
            <a:off x="4997255" y="2311400"/>
            <a:ext cx="29591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/>
            <a:r>
              <a:t>can lead to one</a:t>
            </a:r>
          </a:p>
        </p:txBody>
      </p:sp>
      <p:sp>
        <p:nvSpPr>
          <p:cNvPr id="712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Rectangle"/>
          <p:cNvSpPr/>
          <p:nvPr/>
        </p:nvSpPr>
        <p:spPr>
          <a:xfrm>
            <a:off x="4584700" y="2463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5" name="Rectangle"/>
          <p:cNvSpPr/>
          <p:nvPr/>
        </p:nvSpPr>
        <p:spPr>
          <a:xfrm>
            <a:off x="3263900" y="1930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6" name="Rectangle"/>
          <p:cNvSpPr/>
          <p:nvPr/>
        </p:nvSpPr>
        <p:spPr>
          <a:xfrm>
            <a:off x="3263900" y="231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7" name="Rectangle"/>
          <p:cNvSpPr/>
          <p:nvPr/>
        </p:nvSpPr>
        <p:spPr>
          <a:xfrm>
            <a:off x="3263900" y="2692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8" name="Rectangle"/>
          <p:cNvSpPr/>
          <p:nvPr/>
        </p:nvSpPr>
        <p:spPr>
          <a:xfrm>
            <a:off x="3263900" y="307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19" name="Line"/>
          <p:cNvSpPr/>
          <p:nvPr/>
        </p:nvSpPr>
        <p:spPr>
          <a:xfrm flipH="1" flipV="1">
            <a:off x="3429000" y="2032000"/>
            <a:ext cx="1143000" cy="4953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20" name="Line"/>
          <p:cNvSpPr/>
          <p:nvPr/>
        </p:nvSpPr>
        <p:spPr>
          <a:xfrm flipH="1" flipV="1">
            <a:off x="3403600" y="2425699"/>
            <a:ext cx="1155700" cy="1397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21" name="Line"/>
          <p:cNvSpPr/>
          <p:nvPr/>
        </p:nvSpPr>
        <p:spPr>
          <a:xfrm flipH="1">
            <a:off x="3416300" y="2590800"/>
            <a:ext cx="1143000" cy="2159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22" name="Line"/>
          <p:cNvSpPr/>
          <p:nvPr/>
        </p:nvSpPr>
        <p:spPr>
          <a:xfrm flipH="1">
            <a:off x="3441700" y="2628900"/>
            <a:ext cx="1117600" cy="558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23" name="...but this clarifies what’s happening:"/>
          <p:cNvSpPr txBox="1"/>
          <p:nvPr/>
        </p:nvSpPr>
        <p:spPr>
          <a:xfrm>
            <a:off x="479519" y="393700"/>
            <a:ext cx="81661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/>
            <a:r>
              <a:t>...but this clarifies what’s happening:</a:t>
            </a:r>
          </a:p>
        </p:txBody>
      </p:sp>
      <p:pic>
        <p:nvPicPr>
          <p:cNvPr id="724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22500" y="2603500"/>
            <a:ext cx="889000" cy="482600"/>
          </a:xfrm>
          <a:prstGeom prst="rect">
            <a:avLst/>
          </a:prstGeom>
          <a:ln w="88900">
            <a:miter lim="400000"/>
          </a:ln>
        </p:spPr>
      </p:pic>
      <p:pic>
        <p:nvPicPr>
          <p:cNvPr id="725" name="droppedImage.pdf" descr="dropped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38700" y="2311400"/>
            <a:ext cx="1625600" cy="469900"/>
          </a:xfrm>
          <a:prstGeom prst="rect">
            <a:avLst/>
          </a:prstGeom>
          <a:ln w="88900">
            <a:miter lim="400000"/>
          </a:ln>
        </p:spPr>
      </p:pic>
      <p:grpSp>
        <p:nvGrpSpPr>
          <p:cNvPr id="731" name="Group"/>
          <p:cNvGrpSpPr/>
          <p:nvPr/>
        </p:nvGrpSpPr>
        <p:grpSpPr>
          <a:xfrm>
            <a:off x="3490633" y="3073400"/>
            <a:ext cx="5314621" cy="1104900"/>
            <a:chOff x="1" y="0"/>
            <a:chExt cx="5314620" cy="1104900"/>
          </a:xfrm>
        </p:grpSpPr>
        <p:grpSp>
          <p:nvGrpSpPr>
            <p:cNvPr id="729" name="Group"/>
            <p:cNvGrpSpPr/>
            <p:nvPr/>
          </p:nvGrpSpPr>
          <p:grpSpPr>
            <a:xfrm>
              <a:off x="484467" y="0"/>
              <a:ext cx="4830155" cy="1104900"/>
              <a:chOff x="0" y="0"/>
              <a:chExt cx="4830153" cy="1104900"/>
            </a:xfrm>
          </p:grpSpPr>
          <p:pic>
            <p:nvPicPr>
              <p:cNvPr id="726" name="droppedImage.pdf" descr="droppedImage.pdf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15900" y="647700"/>
                <a:ext cx="698500" cy="457200"/>
              </a:xfrm>
              <a:prstGeom prst="rect">
                <a:avLst/>
              </a:prstGeom>
              <a:ln w="88900" cap="flat">
                <a:noFill/>
                <a:miter lim="400000"/>
              </a:ln>
              <a:effectLst/>
            </p:spPr>
          </p:pic>
          <p:sp>
            <p:nvSpPr>
              <p:cNvPr id="727" name="Line"/>
              <p:cNvSpPr/>
              <p:nvPr/>
            </p:nvSpPr>
            <p:spPr>
              <a:xfrm>
                <a:off x="0" y="0"/>
                <a:ext cx="419101" cy="558800"/>
              </a:xfrm>
              <a:prstGeom prst="line">
                <a:avLst/>
              </a:prstGeom>
              <a:noFill/>
              <a:ln w="25400" cap="flat">
                <a:solidFill>
                  <a:srgbClr val="FFFFFF"/>
                </a:solidFill>
                <a:custDash>
                  <a:ds d="300000" sp="300000"/>
                </a:custDash>
                <a:miter lim="400000"/>
                <a:headEnd type="triangle" w="med" len="med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solidFill>
                      <a:srgbClr val="000000"/>
                    </a:solidFill>
                    <a:latin typeface="Helvetica"/>
                    <a:ea typeface="Helvetica"/>
                    <a:cs typeface="Helvetica"/>
                    <a:sym typeface="Helvetica"/>
                  </a:defRPr>
                </a:pPr>
              </a:p>
            </p:txBody>
          </p:sp>
          <p:sp>
            <p:nvSpPr>
              <p:cNvPr id="728" name="= prob that j leads to i"/>
              <p:cNvSpPr txBox="1"/>
              <p:nvPr/>
            </p:nvSpPr>
            <p:spPr>
              <a:xfrm>
                <a:off x="1005685" y="573857"/>
                <a:ext cx="3824469" cy="5159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8100" tIns="38100" rIns="38100" bIns="38100" numCol="1" anchor="ctr">
                <a:spAutoFit/>
              </a:bodyPr>
              <a:lstStyle/>
              <a:p>
                <a:pPr/>
                <a:r>
                  <a:t>= prob that </a:t>
                </a:r>
                <a:r>
                  <a:t>j leads to i</a:t>
                </a:r>
              </a:p>
            </p:txBody>
          </p:sp>
        </p:grpSp>
        <p:sp>
          <p:nvSpPr>
            <p:cNvPr id="730" name="Let"/>
            <p:cNvSpPr txBox="1"/>
            <p:nvPr/>
          </p:nvSpPr>
          <p:spPr>
            <a:xfrm>
              <a:off x="1" y="586557"/>
              <a:ext cx="607173" cy="515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/>
              <a:r>
                <a:t>Let</a:t>
              </a:r>
            </a:p>
          </p:txBody>
        </p:sp>
      </p:grpSp>
      <p:grpSp>
        <p:nvGrpSpPr>
          <p:cNvPr id="734" name="Group"/>
          <p:cNvGrpSpPr/>
          <p:nvPr/>
        </p:nvGrpSpPr>
        <p:grpSpPr>
          <a:xfrm>
            <a:off x="1373550" y="4521200"/>
            <a:ext cx="5763850" cy="1041400"/>
            <a:chOff x="0" y="0"/>
            <a:chExt cx="5763849" cy="1041400"/>
          </a:xfrm>
        </p:grpSpPr>
        <p:pic>
          <p:nvPicPr>
            <p:cNvPr id="732" name="droppedImage.pdf" descr="droppedImage.pdf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102949" y="0"/>
              <a:ext cx="4660901" cy="1041400"/>
            </a:xfrm>
            <a:prstGeom prst="rect">
              <a:avLst/>
            </a:prstGeom>
            <a:ln w="88900" cap="flat">
              <a:noFill/>
              <a:miter lim="400000"/>
            </a:ln>
            <a:effectLst/>
          </p:spPr>
        </p:pic>
        <p:sp>
          <p:nvSpPr>
            <p:cNvPr id="733" name="Then"/>
            <p:cNvSpPr txBox="1"/>
            <p:nvPr/>
          </p:nvSpPr>
          <p:spPr>
            <a:xfrm>
              <a:off x="-1" y="78557"/>
              <a:ext cx="853539" cy="515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/>
              <a:r>
                <a:t>Then</a:t>
              </a:r>
            </a:p>
          </p:txBody>
        </p:sp>
      </p:grpSp>
      <p:sp>
        <p:nvSpPr>
          <p:cNvPr id="735" name=".....to sum up:"/>
          <p:cNvSpPr txBox="1"/>
          <p:nvPr/>
        </p:nvSpPr>
        <p:spPr>
          <a:xfrm>
            <a:off x="6247680" y="6083300"/>
            <a:ext cx="217968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/>
            <a:r>
              <a:t>.....to sum up:</a:t>
            </a:r>
          </a:p>
        </p:txBody>
      </p:sp>
      <p:sp>
        <p:nvSpPr>
          <p:cNvPr id="736" name="i"/>
          <p:cNvSpPr txBox="1"/>
          <p:nvPr/>
        </p:nvSpPr>
        <p:spPr>
          <a:xfrm>
            <a:off x="4822968" y="2311400"/>
            <a:ext cx="17770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/>
            <a:r>
              <a:t>i</a:t>
            </a:r>
          </a:p>
        </p:txBody>
      </p:sp>
      <p:sp>
        <p:nvSpPr>
          <p:cNvPr id="737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38" name="i.e., matrix multiplication!"/>
          <p:cNvSpPr txBox="1"/>
          <p:nvPr/>
        </p:nvSpPr>
        <p:spPr>
          <a:xfrm>
            <a:off x="1270764" y="5672907"/>
            <a:ext cx="4138672" cy="541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i.e., matrix multiplication!</a:t>
            </a:r>
          </a:p>
        </p:txBody>
      </p:sp>
      <p:sp>
        <p:nvSpPr>
          <p:cNvPr id="739" name="j"/>
          <p:cNvSpPr txBox="1"/>
          <p:nvPr/>
        </p:nvSpPr>
        <p:spPr>
          <a:xfrm>
            <a:off x="2842610" y="2540000"/>
            <a:ext cx="226819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/>
            <a:r>
              <a:t>j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1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1"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xit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xit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8" presetID="2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4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25" grpId="6"/>
      <p:bldP build="whole" bldLvl="1" animBg="1" rev="0" advAuto="0" spid="739" grpId="1"/>
      <p:bldP build="whole" bldLvl="1" animBg="1" rev="0" advAuto="0" spid="738" grpId="9"/>
      <p:bldP build="whole" bldLvl="1" animBg="1" rev="0" advAuto="0" spid="736" grpId="7"/>
      <p:bldP build="whole" bldLvl="1" animBg="1" rev="0" advAuto="0" spid="739" grpId="4"/>
      <p:bldP build="whole" bldLvl="1" animBg="1" rev="0" advAuto="0" spid="724" grpId="5"/>
      <p:bldP build="whole" bldLvl="1" animBg="1" rev="0" advAuto="0" spid="734" grpId="8"/>
      <p:bldP build="whole" bldLvl="1" animBg="1" rev="0" advAuto="0" spid="735" grpId="10"/>
      <p:bldP build="whole" bldLvl="1" animBg="1" rev="0" advAuto="0" spid="731" grpId="2"/>
      <p:bldP build="whole" bldLvl="1" animBg="1" rev="0" advAuto="0" spid="736" grpId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Evolution of probabilities (classical formulation):"/>
          <p:cNvSpPr txBox="1"/>
          <p:nvPr/>
        </p:nvSpPr>
        <p:spPr>
          <a:xfrm>
            <a:off x="368850" y="546100"/>
            <a:ext cx="82804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l">
              <a:buClr>
                <a:srgbClr val="000000"/>
              </a:buClr>
              <a:buFont typeface="Times"/>
            </a:lvl1pPr>
          </a:lstStyle>
          <a:p>
            <a:pPr/>
            <a:r>
              <a:t>Evolution of probabilities (classical formulation):</a:t>
            </a:r>
          </a:p>
        </p:txBody>
      </p:sp>
      <p:sp>
        <p:nvSpPr>
          <p:cNvPr id="742" name="Let v(t) = vector of probabilities at time t.…"/>
          <p:cNvSpPr txBox="1"/>
          <p:nvPr/>
        </p:nvSpPr>
        <p:spPr>
          <a:xfrm>
            <a:off x="404235" y="1121212"/>
            <a:ext cx="7354069" cy="1364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Let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= vector of probabilities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 </a:t>
            </a:r>
            <a:r>
              <a:t>= probability that we are in configuration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      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  i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</p:txBody>
      </p:sp>
      <p:sp>
        <p:nvSpPr>
          <p:cNvPr id="743" name="I.e., there is a matrix M such that,…"/>
          <p:cNvSpPr txBox="1"/>
          <p:nvPr/>
        </p:nvSpPr>
        <p:spPr>
          <a:xfrm>
            <a:off x="355599" y="3086100"/>
            <a:ext cx="5727701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I.e., there is a matrix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 </a:t>
            </a:r>
            <a:r>
              <a:t>such that,</a:t>
            </a:r>
          </a:p>
          <a:p>
            <a:pPr>
              <a:lnSpc>
                <a:spcPct val="70000"/>
              </a:lnSpc>
              <a:buClr>
                <a:srgbClr val="000000"/>
              </a:buClr>
              <a:buFont typeface="Times"/>
              <a:defRPr sz="1000"/>
            </a:pPr>
          </a:p>
          <a:p>
            <a:pPr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                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v(t+1) = Mv(t)</a:t>
            </a:r>
          </a:p>
        </p:txBody>
      </p:sp>
      <p:sp>
        <p:nvSpPr>
          <p:cNvPr id="744" name="Mi j  is simply the probability that configuration j…"/>
          <p:cNvSpPr txBox="1"/>
          <p:nvPr/>
        </p:nvSpPr>
        <p:spPr>
          <a:xfrm>
            <a:off x="314872" y="4133850"/>
            <a:ext cx="8053345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t>  is simply the probability that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j</a:t>
            </a:r>
            <a:r>
              <a:t> </a:t>
            </a:r>
          </a:p>
          <a:p>
            <a:pPr>
              <a:buClr>
                <a:srgbClr val="000000"/>
              </a:buClr>
              <a:buFont typeface="Times"/>
            </a:pPr>
            <a:r>
              <a:t>       yields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.</a:t>
            </a:r>
          </a:p>
        </p:txBody>
      </p:sp>
      <p:sp>
        <p:nvSpPr>
          <p:cNvPr id="745" name="We have seen that v(t) evolves linearly."/>
          <p:cNvSpPr txBox="1"/>
          <p:nvPr/>
        </p:nvSpPr>
        <p:spPr>
          <a:xfrm>
            <a:off x="411086" y="2514600"/>
            <a:ext cx="637566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We have seen</a:t>
            </a:r>
            <a:r>
              <a:t> that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evolves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linearly</a:t>
            </a:r>
            <a:r>
              <a:t>.</a:t>
            </a:r>
          </a:p>
        </p:txBody>
      </p:sp>
      <p:sp>
        <p:nvSpPr>
          <p:cNvPr id="746" name="So (of course!) Mi j is a real number in [0,1]."/>
          <p:cNvSpPr txBox="1"/>
          <p:nvPr/>
        </p:nvSpPr>
        <p:spPr>
          <a:xfrm>
            <a:off x="286268" y="5175250"/>
            <a:ext cx="7195111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So (of course!)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is a real number in [0,1]. </a:t>
            </a:r>
          </a:p>
        </p:txBody>
      </p:sp>
      <p:sp>
        <p:nvSpPr>
          <p:cNvPr id="747" name="M must leave Σivi(t) invariant (prob’s sum to 1)."/>
          <p:cNvSpPr txBox="1"/>
          <p:nvPr/>
        </p:nvSpPr>
        <p:spPr>
          <a:xfrm>
            <a:off x="325852" y="5784850"/>
            <a:ext cx="7524923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t> must leave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S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</a:t>
            </a:r>
            <a:r>
              <a:t> invariant (prob</a:t>
            </a:r>
            <a:r>
              <a:t>’</a:t>
            </a:r>
            <a:r>
              <a:t>s sum to 1).</a:t>
            </a:r>
          </a:p>
        </p:txBody>
      </p:sp>
      <p:sp>
        <p:nvSpPr>
          <p:cNvPr id="748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43" grpId="3"/>
      <p:bldP build="whole" bldLvl="1" animBg="1" rev="0" advAuto="0" spid="746" grpId="5"/>
      <p:bldP build="whole" bldLvl="1" animBg="1" rev="0" advAuto="0" spid="747" grpId="6"/>
      <p:bldP build="whole" bldLvl="1" animBg="1" rev="0" advAuto="0" spid="744" grpId="4"/>
      <p:bldP build="whole" bldLvl="1" animBg="1" rev="0" advAuto="0" spid="745" grpId="2"/>
      <p:bldP build="whole" bldLvl="1" animBg="1" rev="0" advAuto="0" spid="7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Here is a summary of the main differences between classical and quantum computing"/>
          <p:cNvSpPr txBox="1"/>
          <p:nvPr/>
        </p:nvSpPr>
        <p:spPr>
          <a:xfrm>
            <a:off x="240647" y="248420"/>
            <a:ext cx="8902701" cy="9604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l">
              <a:buClr>
                <a:srgbClr val="000000"/>
              </a:buClr>
              <a:buFont typeface="Times"/>
            </a:lvl1pPr>
          </a:lstStyle>
          <a:p>
            <a:pPr/>
            <a:r>
              <a:t>Here is a summary of the main differences between classical and quantum computing</a:t>
            </a:r>
          </a:p>
        </p:txBody>
      </p:sp>
      <p:sp>
        <p:nvSpPr>
          <p:cNvPr id="122" name="We start with classical probabilistic computation."/>
          <p:cNvSpPr txBox="1"/>
          <p:nvPr/>
        </p:nvSpPr>
        <p:spPr>
          <a:xfrm>
            <a:off x="240647" y="1244600"/>
            <a:ext cx="8902701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We start with classical </a:t>
            </a:r>
            <a:r>
              <a:rPr u="sng"/>
              <a:t>probabilistic</a:t>
            </a:r>
            <a:r>
              <a:t> computation.</a:t>
            </a:r>
          </a:p>
        </p:txBody>
      </p:sp>
      <p:sp>
        <p:nvSpPr>
          <p:cNvPr id="123" name="Example: Miller-Rabin primality test. Very roughly (!)…"/>
          <p:cNvSpPr txBox="1"/>
          <p:nvPr/>
        </p:nvSpPr>
        <p:spPr>
          <a:xfrm>
            <a:off x="242925" y="2082800"/>
            <a:ext cx="8349788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Example: Miller-Rabin primality test.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Very roughly (!)</a:t>
            </a:r>
            <a:endParaRPr i="1">
              <a:latin typeface="Times"/>
              <a:ea typeface="Times"/>
              <a:cs typeface="Times"/>
              <a:sym typeface="Times"/>
            </a:endParaRPr>
          </a:p>
          <a:p>
            <a:pPr algn="l">
              <a:buClr>
                <a:srgbClr val="000000"/>
              </a:buClr>
              <a:buFont typeface="Times"/>
            </a:pPr>
            <a:r>
              <a:t>stated:</a:t>
            </a:r>
          </a:p>
        </p:txBody>
      </p:sp>
      <p:sp>
        <p:nvSpPr>
          <p:cNvPr id="124" name="To determine if n is prime:"/>
          <p:cNvSpPr txBox="1"/>
          <p:nvPr/>
        </p:nvSpPr>
        <p:spPr>
          <a:xfrm>
            <a:off x="783700" y="2959100"/>
            <a:ext cx="4331165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To determine if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n</a:t>
            </a:r>
            <a:r>
              <a:t> is prime:</a:t>
            </a:r>
          </a:p>
        </p:txBody>
      </p:sp>
      <p:sp>
        <p:nvSpPr>
          <p:cNvPr id="125" name="Randomly generate a bunch of numbers m &lt; n."/>
          <p:cNvSpPr txBox="1"/>
          <p:nvPr/>
        </p:nvSpPr>
        <p:spPr>
          <a:xfrm>
            <a:off x="1211432" y="3327400"/>
            <a:ext cx="759670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Randomly generate a bunch of numbers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 &lt; n</a:t>
            </a:r>
            <a:r>
              <a:t>.</a:t>
            </a:r>
          </a:p>
        </p:txBody>
      </p:sp>
      <p:sp>
        <p:nvSpPr>
          <p:cNvPr id="126" name="Check that mk = 1 (mod n), or -1, for…"/>
          <p:cNvSpPr txBox="1"/>
          <p:nvPr/>
        </p:nvSpPr>
        <p:spPr>
          <a:xfrm>
            <a:off x="1465067" y="3722929"/>
            <a:ext cx="5857185" cy="1412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Check that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rPr baseline="30285" i="1">
                <a:latin typeface="Times"/>
                <a:ea typeface="Times"/>
                <a:cs typeface="Times"/>
                <a:sym typeface="Times"/>
              </a:rPr>
              <a:t>k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= 1 (mod n)</a:t>
            </a:r>
            <a:r>
              <a:t>, or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-1</a:t>
            </a:r>
            <a:r>
              <a:t>, for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   certain (carefully chosen!)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k</a:t>
            </a:r>
            <a:r>
              <a:t>.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If so, return TRUE, else FALSE.</a:t>
            </a:r>
          </a:p>
        </p:txBody>
      </p:sp>
      <p:sp>
        <p:nvSpPr>
          <p:cNvPr id="127" name="As we generate more and more bits of m, the number of…"/>
          <p:cNvSpPr txBox="1"/>
          <p:nvPr/>
        </p:nvSpPr>
        <p:spPr>
          <a:xfrm>
            <a:off x="419005" y="5280025"/>
            <a:ext cx="8915401" cy="1257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  <a:defRPr sz="2400"/>
            </a:pPr>
            <a:r>
              <a:t>As we generate more and more bits of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t>, the number of</a:t>
            </a:r>
          </a:p>
          <a:p>
            <a:pPr algn="l">
              <a:buClr>
                <a:srgbClr val="000000"/>
              </a:buClr>
              <a:buFont typeface="Times"/>
              <a:defRPr sz="2400"/>
            </a:pPr>
            <a:r>
              <a:t>possible “configurations of memory” increases exponentially.</a:t>
            </a:r>
          </a:p>
          <a:p>
            <a:pPr algn="l">
              <a:buClr>
                <a:srgbClr val="000000"/>
              </a:buClr>
              <a:buFont typeface="Times"/>
              <a:defRPr sz="2400"/>
            </a:pPr>
            <a:r>
              <a:t>But the right answer is obtained with very high probability.</a:t>
            </a:r>
          </a:p>
        </p:txBody>
      </p:sp>
      <p:sp>
        <p:nvSpPr>
          <p:cNvPr id="128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2"/>
      <p:bldP build="whole" bldLvl="1" animBg="1" rev="0" advAuto="0" spid="124" grpId="3"/>
      <p:bldP build="whole" bldLvl="1" animBg="1" rev="0" advAuto="0" spid="122" grpId="1"/>
      <p:bldP build="whole" bldLvl="1" animBg="1" rev="0" advAuto="0" spid="126" grpId="5"/>
      <p:bldP build="whole" bldLvl="1" animBg="1" rev="0" advAuto="0" spid="127" grpId="6"/>
      <p:bldP build="whole" bldLvl="1" animBg="1" rev="0" advAuto="0" spid="125" grpId="4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Evolution of probabilities (quantum formulation):"/>
          <p:cNvSpPr txBox="1"/>
          <p:nvPr/>
        </p:nvSpPr>
        <p:spPr>
          <a:xfrm>
            <a:off x="214590" y="304800"/>
            <a:ext cx="80137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Evolution of probabilities (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quantum</a:t>
            </a:r>
            <a:r>
              <a:t> formulation):</a:t>
            </a:r>
          </a:p>
        </p:txBody>
      </p:sp>
      <p:sp>
        <p:nvSpPr>
          <p:cNvPr id="751" name="Let v(t) = vector of probability amplitudes at time t.…"/>
          <p:cNvSpPr txBox="1"/>
          <p:nvPr/>
        </p:nvSpPr>
        <p:spPr>
          <a:xfrm>
            <a:off x="385790" y="936961"/>
            <a:ext cx="8788401" cy="1275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Let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= vector of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probability amplitudes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is a complex number whose square norm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|v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(t)|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2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 </a:t>
            </a:r>
            <a:r>
              <a:t>= probability that we are in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</p:txBody>
      </p:sp>
      <p:sp>
        <p:nvSpPr>
          <p:cNvPr id="752" name="I.e., there is a matrix U such that,…"/>
          <p:cNvSpPr txBox="1"/>
          <p:nvPr/>
        </p:nvSpPr>
        <p:spPr>
          <a:xfrm>
            <a:off x="393699" y="2794000"/>
            <a:ext cx="7454901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I.e., there is a matrix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such that,</a:t>
            </a:r>
          </a:p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  <a:defRPr sz="1000"/>
            </a:pPr>
          </a:p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                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v(t+1) = </a:t>
            </a:r>
            <a:r>
              <a:rPr i="1" sz="3200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v(t)</a:t>
            </a:r>
          </a:p>
        </p:txBody>
      </p:sp>
      <p:sp>
        <p:nvSpPr>
          <p:cNvPr id="753" name="Ui j is a complex number whose norm squared is the…"/>
          <p:cNvSpPr txBox="1"/>
          <p:nvPr/>
        </p:nvSpPr>
        <p:spPr>
          <a:xfrm>
            <a:off x="364461" y="3676650"/>
            <a:ext cx="8492925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 j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is a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complex number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whose norm squared</a:t>
            </a:r>
            <a:r>
              <a:t> is the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probability that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j </a:t>
            </a:r>
            <a:r>
              <a:t>yields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.</a:t>
            </a:r>
          </a:p>
        </p:txBody>
      </p:sp>
      <p:sp>
        <p:nvSpPr>
          <p:cNvPr id="754" name="As in the classical case, v(t) evolves linearly."/>
          <p:cNvSpPr txBox="1"/>
          <p:nvPr/>
        </p:nvSpPr>
        <p:spPr>
          <a:xfrm>
            <a:off x="369428" y="2235200"/>
            <a:ext cx="714423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As in the classical case,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evolves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linearly</a:t>
            </a:r>
            <a:r>
              <a:t>.</a:t>
            </a:r>
          </a:p>
        </p:txBody>
      </p:sp>
      <p:sp>
        <p:nvSpPr>
          <p:cNvPr id="755" name="So (of course!) Ui j is not necessarily a real number…"/>
          <p:cNvSpPr txBox="1"/>
          <p:nvPr/>
        </p:nvSpPr>
        <p:spPr>
          <a:xfrm>
            <a:off x="340350" y="4660900"/>
            <a:ext cx="8458201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So (of course!)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U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is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not necessarily</a:t>
            </a:r>
            <a:r>
              <a:t> a real number 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in [0,1]. </a:t>
            </a:r>
          </a:p>
        </p:txBody>
      </p:sp>
      <p:sp>
        <p:nvSpPr>
          <p:cNvPr id="756" name="U must leave Σi |vi(t)|2 invariant (prob’s sum to 1)."/>
          <p:cNvSpPr txBox="1"/>
          <p:nvPr/>
        </p:nvSpPr>
        <p:spPr>
          <a:xfrm>
            <a:off x="369718" y="5454650"/>
            <a:ext cx="7975601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t> must leave 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Symbol"/>
                <a:ea typeface="Symbol"/>
                <a:cs typeface="Symbol"/>
                <a:sym typeface="Symbol"/>
              </a:rPr>
              <a:t>S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baseline="-22285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</a:rPr>
              <a:t>|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(t)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</a:rPr>
              <a:t>|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2</a:t>
            </a:r>
            <a:r>
              <a:t> invariant (prob</a:t>
            </a:r>
            <a:r>
              <a:t>’</a:t>
            </a:r>
            <a:r>
              <a:t>s sum to 1).</a:t>
            </a:r>
          </a:p>
        </p:txBody>
      </p:sp>
      <p:sp>
        <p:nvSpPr>
          <p:cNvPr id="757" name="Hence U is unitary: UU† = 1."/>
          <p:cNvSpPr txBox="1"/>
          <p:nvPr/>
        </p:nvSpPr>
        <p:spPr>
          <a:xfrm>
            <a:off x="353897" y="6051550"/>
            <a:ext cx="430881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Hence U is unitary: UU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†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 = 1.</a:t>
            </a:r>
          </a:p>
        </p:txBody>
      </p:sp>
      <p:sp>
        <p:nvSpPr>
          <p:cNvPr id="758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52" grpId="3"/>
      <p:bldP build="whole" bldLvl="1" animBg="1" rev="0" advAuto="0" spid="755" grpId="5"/>
      <p:bldP build="whole" bldLvl="1" animBg="1" rev="0" advAuto="0" spid="756" grpId="6"/>
      <p:bldP build="whole" bldLvl="1" animBg="1" rev="0" advAuto="0" spid="754" grpId="2"/>
      <p:bldP build="whole" bldLvl="1" animBg="1" rev="0" advAuto="0" spid="751" grpId="1"/>
      <p:bldP build="whole" bldLvl="1" animBg="1" rev="0" advAuto="0" spid="753" grpId="4"/>
      <p:bldP build="whole" bldLvl="1" animBg="1" rev="0" advAuto="0" spid="757" grpId="7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Once again:"/>
          <p:cNvSpPr txBox="1"/>
          <p:nvPr>
            <p:ph type="body" sz="quarter" idx="1"/>
          </p:nvPr>
        </p:nvSpPr>
        <p:spPr>
          <a:xfrm>
            <a:off x="2273300" y="2628900"/>
            <a:ext cx="4584700" cy="1587500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pc="240" sz="4800"/>
            </a:lvl1pPr>
          </a:lstStyle>
          <a:p>
            <a:pPr/>
            <a:r>
              <a:t>Once again:</a:t>
            </a:r>
          </a:p>
        </p:txBody>
      </p:sp>
      <p:sp>
        <p:nvSpPr>
          <p:cNvPr id="761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Evolution of probabilities (classical formulation):"/>
          <p:cNvSpPr txBox="1"/>
          <p:nvPr/>
        </p:nvSpPr>
        <p:spPr>
          <a:xfrm>
            <a:off x="368850" y="546100"/>
            <a:ext cx="82804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l">
              <a:buClr>
                <a:srgbClr val="000000"/>
              </a:buClr>
              <a:buFont typeface="Times"/>
            </a:lvl1pPr>
          </a:lstStyle>
          <a:p>
            <a:pPr/>
            <a:r>
              <a:t>Evolution of probabilities (classical formulation):</a:t>
            </a:r>
          </a:p>
        </p:txBody>
      </p:sp>
      <p:sp>
        <p:nvSpPr>
          <p:cNvPr id="764" name="Let v(t) = vector of probabilities at time t.…"/>
          <p:cNvSpPr txBox="1"/>
          <p:nvPr/>
        </p:nvSpPr>
        <p:spPr>
          <a:xfrm>
            <a:off x="404235" y="1121212"/>
            <a:ext cx="7354069" cy="1364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Let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= vector of probabilities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 </a:t>
            </a:r>
            <a:r>
              <a:t>= probability that we are in configuration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      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  i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</p:txBody>
      </p:sp>
      <p:sp>
        <p:nvSpPr>
          <p:cNvPr id="765" name="I.e., there is a matrix M such that,…"/>
          <p:cNvSpPr txBox="1"/>
          <p:nvPr/>
        </p:nvSpPr>
        <p:spPr>
          <a:xfrm>
            <a:off x="355599" y="3086100"/>
            <a:ext cx="5727701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I.e., there is a matrix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 </a:t>
            </a:r>
            <a:r>
              <a:t>such that,</a:t>
            </a:r>
          </a:p>
          <a:p>
            <a:pPr>
              <a:lnSpc>
                <a:spcPct val="70000"/>
              </a:lnSpc>
              <a:buClr>
                <a:srgbClr val="000000"/>
              </a:buClr>
              <a:buFont typeface="Times"/>
              <a:defRPr sz="1000"/>
            </a:pPr>
          </a:p>
          <a:p>
            <a:pPr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                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v(t+1) = Mv(t)</a:t>
            </a:r>
          </a:p>
        </p:txBody>
      </p:sp>
      <p:sp>
        <p:nvSpPr>
          <p:cNvPr id="766" name="Mi j  is simply the probability that configuration j…"/>
          <p:cNvSpPr txBox="1"/>
          <p:nvPr/>
        </p:nvSpPr>
        <p:spPr>
          <a:xfrm>
            <a:off x="314872" y="4133850"/>
            <a:ext cx="8053345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t>  is simply the probability that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j</a:t>
            </a:r>
            <a:r>
              <a:t> </a:t>
            </a:r>
          </a:p>
          <a:p>
            <a:pPr>
              <a:buClr>
                <a:srgbClr val="000000"/>
              </a:buClr>
              <a:buFont typeface="Times"/>
            </a:pPr>
            <a:r>
              <a:t>       yields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.</a:t>
            </a:r>
          </a:p>
        </p:txBody>
      </p:sp>
      <p:sp>
        <p:nvSpPr>
          <p:cNvPr id="767" name="We have seen that v(t) evolves linearly."/>
          <p:cNvSpPr txBox="1"/>
          <p:nvPr/>
        </p:nvSpPr>
        <p:spPr>
          <a:xfrm>
            <a:off x="411086" y="2514600"/>
            <a:ext cx="637566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We have seen</a:t>
            </a:r>
            <a:r>
              <a:t> that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evolves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linearly</a:t>
            </a:r>
            <a:r>
              <a:t>.</a:t>
            </a:r>
          </a:p>
        </p:txBody>
      </p:sp>
      <p:sp>
        <p:nvSpPr>
          <p:cNvPr id="768" name="So (of course!) Mi j is a real number in [0,1]."/>
          <p:cNvSpPr txBox="1"/>
          <p:nvPr/>
        </p:nvSpPr>
        <p:spPr>
          <a:xfrm>
            <a:off x="286268" y="5175250"/>
            <a:ext cx="7195111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So (of course!)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is a real number in [0,1]. </a:t>
            </a:r>
          </a:p>
        </p:txBody>
      </p:sp>
      <p:sp>
        <p:nvSpPr>
          <p:cNvPr id="769" name="M must leave Σivi(t) invariant (prob’s sum to 1)."/>
          <p:cNvSpPr txBox="1"/>
          <p:nvPr/>
        </p:nvSpPr>
        <p:spPr>
          <a:xfrm>
            <a:off x="325852" y="5784850"/>
            <a:ext cx="7524923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M</a:t>
            </a:r>
            <a:r>
              <a:t> must leave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S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</a:t>
            </a:r>
            <a:r>
              <a:t> invariant (prob</a:t>
            </a:r>
            <a:r>
              <a:t>’</a:t>
            </a:r>
            <a:r>
              <a:t>s sum to 1).</a:t>
            </a:r>
          </a:p>
        </p:txBody>
      </p:sp>
      <p:sp>
        <p:nvSpPr>
          <p:cNvPr id="770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Evolution of probabilities (quantum formulation):"/>
          <p:cNvSpPr txBox="1"/>
          <p:nvPr/>
        </p:nvSpPr>
        <p:spPr>
          <a:xfrm>
            <a:off x="214590" y="304800"/>
            <a:ext cx="80137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Evolution of probabilities (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quantum</a:t>
            </a:r>
            <a:r>
              <a:t> formulation):</a:t>
            </a:r>
          </a:p>
        </p:txBody>
      </p:sp>
      <p:sp>
        <p:nvSpPr>
          <p:cNvPr id="773" name="Let v(t) = vector of probability amplitudes at time t.…"/>
          <p:cNvSpPr txBox="1"/>
          <p:nvPr/>
        </p:nvSpPr>
        <p:spPr>
          <a:xfrm>
            <a:off x="385790" y="936961"/>
            <a:ext cx="8788401" cy="1275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Let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= vector of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probability amplitudes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rPr i="1"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(t)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is a complex number whose square norm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|v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(t)|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2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 </a:t>
            </a:r>
            <a:r>
              <a:t>= probability that we are in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 at time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t</a:t>
            </a:r>
            <a:r>
              <a:t>.</a:t>
            </a:r>
          </a:p>
        </p:txBody>
      </p:sp>
      <p:sp>
        <p:nvSpPr>
          <p:cNvPr id="774" name="I.e., there is a matrix U such that,…"/>
          <p:cNvSpPr txBox="1"/>
          <p:nvPr/>
        </p:nvSpPr>
        <p:spPr>
          <a:xfrm>
            <a:off x="393699" y="2794000"/>
            <a:ext cx="7454901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I.e., there is a matrix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such that,</a:t>
            </a:r>
          </a:p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  <a:defRPr sz="1000"/>
            </a:pPr>
          </a:p>
          <a:p>
            <a:pPr algn="l">
              <a:lnSpc>
                <a:spcPct val="70000"/>
              </a:lnSpc>
              <a:buClr>
                <a:srgbClr val="000000"/>
              </a:buClr>
              <a:buFont typeface="Times"/>
            </a:pPr>
            <a:r>
              <a:t>                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v(t+1) = </a:t>
            </a:r>
            <a:r>
              <a:rPr i="1" sz="3200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v(t)</a:t>
            </a:r>
          </a:p>
        </p:txBody>
      </p:sp>
      <p:sp>
        <p:nvSpPr>
          <p:cNvPr id="775" name="Ui j is a complex number whose norm squared is the…"/>
          <p:cNvSpPr txBox="1"/>
          <p:nvPr/>
        </p:nvSpPr>
        <p:spPr>
          <a:xfrm>
            <a:off x="364461" y="3676650"/>
            <a:ext cx="8492925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 j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is a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complex number</a:t>
            </a:r>
            <a:r>
              <a:t>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whose norm squared</a:t>
            </a:r>
            <a:r>
              <a:t> is the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probability that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j </a:t>
            </a:r>
            <a:r>
              <a:t>yields configuration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i</a:t>
            </a:r>
            <a:r>
              <a:t>.</a:t>
            </a:r>
          </a:p>
        </p:txBody>
      </p:sp>
      <p:sp>
        <p:nvSpPr>
          <p:cNvPr id="776" name="As in the classical case, v(t) evolves linearly."/>
          <p:cNvSpPr txBox="1"/>
          <p:nvPr/>
        </p:nvSpPr>
        <p:spPr>
          <a:xfrm>
            <a:off x="369428" y="2235200"/>
            <a:ext cx="714423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As in the classical case,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v(t)</a:t>
            </a:r>
            <a:r>
              <a:t> evolves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linearly</a:t>
            </a:r>
            <a:r>
              <a:t>.</a:t>
            </a:r>
          </a:p>
        </p:txBody>
      </p:sp>
      <p:sp>
        <p:nvSpPr>
          <p:cNvPr id="777" name="So (of course!) Ui j is not necessarily a real number…"/>
          <p:cNvSpPr txBox="1"/>
          <p:nvPr/>
        </p:nvSpPr>
        <p:spPr>
          <a:xfrm>
            <a:off x="340350" y="4660900"/>
            <a:ext cx="8458201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So (of course!)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U</a:t>
            </a:r>
            <a:r>
              <a:rPr baseline="-22285" i="1">
                <a:latin typeface="Times"/>
                <a:ea typeface="Times"/>
                <a:cs typeface="Times"/>
                <a:sym typeface="Times"/>
              </a:rPr>
              <a:t>i j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 </a:t>
            </a:r>
            <a:r>
              <a:t>is 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not necessarily</a:t>
            </a:r>
            <a:r>
              <a:t> a real number </a:t>
            </a:r>
          </a:p>
          <a:p>
            <a:pPr algn="l">
              <a:lnSpc>
                <a:spcPct val="80000"/>
              </a:lnSpc>
              <a:buClr>
                <a:srgbClr val="000000"/>
              </a:buClr>
              <a:buFont typeface="Times"/>
            </a:pPr>
            <a:r>
              <a:t>in [0,1]. </a:t>
            </a:r>
          </a:p>
        </p:txBody>
      </p:sp>
      <p:sp>
        <p:nvSpPr>
          <p:cNvPr id="778" name="U must leave Σi |vi(t)|2 invariant (prob’s sum to 1)."/>
          <p:cNvSpPr txBox="1"/>
          <p:nvPr/>
        </p:nvSpPr>
        <p:spPr>
          <a:xfrm>
            <a:off x="369718" y="5454650"/>
            <a:ext cx="7975601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U</a:t>
            </a:r>
            <a:r>
              <a:t> must leave 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Symbol"/>
                <a:ea typeface="Symbol"/>
                <a:cs typeface="Symbol"/>
                <a:sym typeface="Symbol"/>
              </a:rPr>
              <a:t>S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baseline="-22285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</a:rPr>
              <a:t>|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v</a:t>
            </a:r>
            <a:r>
              <a:rPr baseline="-22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i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(t)</a:t>
            </a:r>
            <a:r>
              <a:rPr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</a:rPr>
              <a:t>|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2</a:t>
            </a:r>
            <a:r>
              <a:t> invariant (prob</a:t>
            </a:r>
            <a:r>
              <a:t>’</a:t>
            </a:r>
            <a:r>
              <a:t>s sum to 1).</a:t>
            </a:r>
          </a:p>
        </p:txBody>
      </p:sp>
      <p:sp>
        <p:nvSpPr>
          <p:cNvPr id="779" name="Hence U is unitary: UU† = 1."/>
          <p:cNvSpPr txBox="1"/>
          <p:nvPr/>
        </p:nvSpPr>
        <p:spPr>
          <a:xfrm>
            <a:off x="353897" y="6051550"/>
            <a:ext cx="430881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FF312E"/>
              </a:buClr>
              <a:buFont typeface="Times"/>
            </a:pP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Hence U is unitary: UU</a:t>
            </a:r>
            <a:r>
              <a:rPr baseline="30285"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†</a:t>
            </a:r>
            <a:r>
              <a:rPr i="1">
                <a:solidFill>
                  <a:srgbClr val="FF312E"/>
                </a:solidFill>
                <a:uFill>
                  <a:solidFill>
                    <a:srgbClr val="FF312E"/>
                  </a:solidFill>
                </a:uFill>
                <a:latin typeface="Times"/>
                <a:ea typeface="Times"/>
                <a:cs typeface="Times"/>
                <a:sym typeface="Times"/>
              </a:rPr>
              <a:t> = 1.</a:t>
            </a:r>
          </a:p>
        </p:txBody>
      </p:sp>
      <p:sp>
        <p:nvSpPr>
          <p:cNvPr id="780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Measurement"/>
          <p:cNvSpPr txBox="1"/>
          <p:nvPr/>
        </p:nvSpPr>
        <p:spPr>
          <a:xfrm>
            <a:off x="459272" y="720725"/>
            <a:ext cx="2235084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Measurement</a:t>
            </a:r>
          </a:p>
        </p:txBody>
      </p:sp>
      <p:sp>
        <p:nvSpPr>
          <p:cNvPr id="783" name="After the computation has evolved, we…"/>
          <p:cNvSpPr txBox="1"/>
          <p:nvPr/>
        </p:nvSpPr>
        <p:spPr>
          <a:xfrm>
            <a:off x="664489" y="1231900"/>
            <a:ext cx="6292074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After the computation has evolved, we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may “measure” the configuration.</a:t>
            </a:r>
          </a:p>
        </p:txBody>
      </p:sp>
      <p:sp>
        <p:nvSpPr>
          <p:cNvPr id="784" name="The matrix U, applied to the initial configuration,…"/>
          <p:cNvSpPr txBox="1"/>
          <p:nvPr/>
        </p:nvSpPr>
        <p:spPr>
          <a:xfrm>
            <a:off x="674411" y="2374900"/>
            <a:ext cx="7999579" cy="1409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The matrix </a:t>
            </a:r>
            <a:r>
              <a:rPr i="1">
                <a:latin typeface="Times"/>
                <a:ea typeface="Times"/>
                <a:cs typeface="Times"/>
                <a:sym typeface="Times"/>
              </a:rPr>
              <a:t>U</a:t>
            </a:r>
            <a:r>
              <a:t>, applied to the initial configuration,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determines the probability that we end up in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any given configuration.</a:t>
            </a:r>
          </a:p>
        </p:txBody>
      </p:sp>
      <p:sp>
        <p:nvSpPr>
          <p:cNvPr id="785" name="Once the bits of the configuration have been…"/>
          <p:cNvSpPr txBox="1"/>
          <p:nvPr/>
        </p:nvSpPr>
        <p:spPr>
          <a:xfrm>
            <a:off x="682859" y="3892550"/>
            <a:ext cx="8204201" cy="1854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algn="l">
              <a:buClr>
                <a:srgbClr val="000000"/>
              </a:buClr>
              <a:buFont typeface="Times"/>
            </a:pPr>
            <a:r>
              <a:t>Once the bits of the configuration have been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measured, they will retain their measured value</a:t>
            </a:r>
          </a:p>
          <a:p>
            <a:pPr algn="l">
              <a:buClr>
                <a:srgbClr val="000000"/>
              </a:buClr>
              <a:buFont typeface="Times"/>
            </a:pPr>
            <a:r>
              <a:t>until acted on again (“collapse of the wavefunction”).</a:t>
            </a:r>
          </a:p>
        </p:txBody>
      </p:sp>
      <p:sp>
        <p:nvSpPr>
          <p:cNvPr id="786" name="Slide Number"/>
          <p:cNvSpPr txBox="1"/>
          <p:nvPr>
            <p:ph type="sldNum" sz="quarter" idx="4294967295"/>
          </p:nvPr>
        </p:nvSpPr>
        <p:spPr>
          <a:xfrm>
            <a:off x="4444217" y="6527800"/>
            <a:ext cx="258478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83" grpId="1"/>
      <p:bldP build="whole" bldLvl="1" animBg="1" rev="0" advAuto="0" spid="785" grpId="3"/>
      <p:bldP build="whole" bldLvl="1" animBg="1" rev="0" advAuto="0" spid="784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WHY?"/>
          <p:cNvSpPr txBox="1"/>
          <p:nvPr/>
        </p:nvSpPr>
        <p:spPr>
          <a:xfrm>
            <a:off x="1994887" y="1398299"/>
            <a:ext cx="2533026" cy="1232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7200"/>
            </a:lvl1pPr>
          </a:lstStyle>
          <a:p>
            <a:pPr/>
            <a:r>
              <a:t>WHY?</a:t>
            </a:r>
          </a:p>
        </p:txBody>
      </p:sp>
      <p:sp>
        <p:nvSpPr>
          <p:cNvPr id="789" name="Don’t ask!"/>
          <p:cNvSpPr txBox="1"/>
          <p:nvPr/>
        </p:nvSpPr>
        <p:spPr>
          <a:xfrm>
            <a:off x="4968657" y="4106141"/>
            <a:ext cx="2703114" cy="855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4800"/>
            </a:lvl1pPr>
          </a:lstStyle>
          <a:p>
            <a:pPr/>
            <a:r>
              <a:t>Don’t ask!</a:t>
            </a:r>
          </a:p>
        </p:txBody>
      </p:sp>
      <p:sp>
        <p:nvSpPr>
          <p:cNvPr id="790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88" grpId="1"/>
      <p:bldP build="whole" bldLvl="1" animBg="1" rev="0" advAuto="0" spid="789" grpId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Consequences"/>
          <p:cNvSpPr txBox="1"/>
          <p:nvPr/>
        </p:nvSpPr>
        <p:spPr>
          <a:xfrm>
            <a:off x="708941" y="547687"/>
            <a:ext cx="287656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3600"/>
            </a:lvl1pPr>
          </a:lstStyle>
          <a:p>
            <a:pPr/>
            <a:r>
              <a:t>Consequences</a:t>
            </a:r>
          </a:p>
        </p:txBody>
      </p:sp>
      <p:sp>
        <p:nvSpPr>
          <p:cNvPr id="793" name="Configurations can actually cancel!"/>
          <p:cNvSpPr txBox="1"/>
          <p:nvPr/>
        </p:nvSpPr>
        <p:spPr>
          <a:xfrm>
            <a:off x="934155" y="1905000"/>
            <a:ext cx="6659502" cy="584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40640" algn="l">
              <a:buClr>
                <a:srgbClr val="000000"/>
              </a:buClr>
              <a:buSzPct val="100000"/>
              <a:buFont typeface="Times"/>
              <a:buChar char="•"/>
            </a:pPr>
            <a:r>
              <a:rPr sz="3200"/>
              <a:t> Configurations can actually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cancel</a:t>
            </a:r>
            <a:r>
              <a:rPr sz="3200"/>
              <a:t>!</a:t>
            </a:r>
          </a:p>
        </p:txBody>
      </p:sp>
      <p:sp>
        <p:nvSpPr>
          <p:cNvPr id="794" name="Because of unitarity, quantum computation…"/>
          <p:cNvSpPr txBox="1"/>
          <p:nvPr/>
        </p:nvSpPr>
        <p:spPr>
          <a:xfrm>
            <a:off x="901489" y="3187700"/>
            <a:ext cx="8191485" cy="109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Times"/>
              <a:buChar char="•"/>
              <a:defRPr sz="3200"/>
            </a:pPr>
            <a:r>
              <a:t> Because of unitarity, quantum computation</a:t>
            </a:r>
          </a:p>
          <a:p>
            <a:pPr>
              <a:buClr>
                <a:srgbClr val="000000"/>
              </a:buClr>
              <a:buFont typeface="Times"/>
            </a:pPr>
            <a:r>
              <a:rPr sz="3200"/>
              <a:t>is </a:t>
            </a:r>
            <a:r>
              <a:rPr i="1" sz="3200">
                <a:latin typeface="Times"/>
                <a:ea typeface="Times"/>
                <a:cs typeface="Times"/>
                <a:sym typeface="Times"/>
              </a:rPr>
              <a:t>reversible</a:t>
            </a:r>
            <a:r>
              <a:rPr sz="3200"/>
              <a:t>!</a:t>
            </a:r>
          </a:p>
        </p:txBody>
      </p:sp>
      <p:sp>
        <p:nvSpPr>
          <p:cNvPr id="795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94" grpId="2"/>
      <p:bldP build="whole" bldLvl="1" animBg="1" rev="0" advAuto="0" spid="793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798" name="t=0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t=0</a:t>
            </a:r>
          </a:p>
        </p:txBody>
      </p:sp>
      <p:sp>
        <p:nvSpPr>
          <p:cNvPr id="799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02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03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04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05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06" name="t=1"/>
          <p:cNvSpPr txBox="1"/>
          <p:nvPr/>
        </p:nvSpPr>
        <p:spPr>
          <a:xfrm>
            <a:off x="155920" y="6223000"/>
            <a:ext cx="55688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t=1</a:t>
            </a:r>
          </a:p>
        </p:txBody>
      </p:sp>
      <p:sp>
        <p:nvSpPr>
          <p:cNvPr id="807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0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1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2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3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blipFill>
            <a:blip r:embed="rId2"/>
          </a:blip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4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blipFill>
            <a:blip r:embed="rId3"/>
          </a:blip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5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16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17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18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19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20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21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22" name="t=2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t=2</a:t>
            </a:r>
          </a:p>
        </p:txBody>
      </p:sp>
      <p:sp>
        <p:nvSpPr>
          <p:cNvPr id="823" name="Oval"/>
          <p:cNvSpPr/>
          <p:nvPr/>
        </p:nvSpPr>
        <p:spPr>
          <a:xfrm>
            <a:off x="3429000" y="2209800"/>
            <a:ext cx="990600" cy="2514600"/>
          </a:xfrm>
          <a:prstGeom prst="ellipse">
            <a:avLst/>
          </a:prstGeom>
          <a:ln w="25400">
            <a:solidFill>
              <a:srgbClr val="7B36FF"/>
            </a:solidFill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24" name="Cancel"/>
          <p:cNvSpPr txBox="1"/>
          <p:nvPr/>
        </p:nvSpPr>
        <p:spPr>
          <a:xfrm>
            <a:off x="3364309" y="4699000"/>
            <a:ext cx="1130559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Cancel</a:t>
            </a:r>
          </a:p>
        </p:txBody>
      </p:sp>
      <p:sp>
        <p:nvSpPr>
          <p:cNvPr id="825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A picture of this process:"/>
          <p:cNvSpPr txBox="1"/>
          <p:nvPr/>
        </p:nvSpPr>
        <p:spPr>
          <a:xfrm>
            <a:off x="28535" y="568325"/>
            <a:ext cx="418047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A picture of this process:</a:t>
            </a:r>
          </a:p>
        </p:txBody>
      </p:sp>
      <p:sp>
        <p:nvSpPr>
          <p:cNvPr id="131" name="time"/>
          <p:cNvSpPr txBox="1"/>
          <p:nvPr/>
        </p:nvSpPr>
        <p:spPr>
          <a:xfrm>
            <a:off x="740734" y="1330325"/>
            <a:ext cx="936056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time </a:t>
            </a:r>
          </a:p>
        </p:txBody>
      </p:sp>
      <p:sp>
        <p:nvSpPr>
          <p:cNvPr id="132" name="Line"/>
          <p:cNvSpPr/>
          <p:nvPr/>
        </p:nvSpPr>
        <p:spPr>
          <a:xfrm>
            <a:off x="1828800" y="1600200"/>
            <a:ext cx="2971800" cy="1588"/>
          </a:xfrm>
          <a:prstGeom prst="line">
            <a:avLst/>
          </a:prstGeom>
          <a:ln w="38100" cap="rnd">
            <a:solidFill>
              <a:srgbClr val="FFFFFF"/>
            </a:solidFill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3" name="Line"/>
          <p:cNvSpPr/>
          <p:nvPr/>
        </p:nvSpPr>
        <p:spPr>
          <a:xfrm>
            <a:off x="914400" y="3657600"/>
            <a:ext cx="1588" cy="1600200"/>
          </a:xfrm>
          <a:prstGeom prst="line">
            <a:avLst/>
          </a:prstGeom>
          <a:ln w="38100" cap="rnd">
            <a:solidFill>
              <a:srgbClr val="FFFFFF"/>
            </a:solidFill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4" name="“possible configuration of memory”"/>
          <p:cNvSpPr txBox="1"/>
          <p:nvPr/>
        </p:nvSpPr>
        <p:spPr>
          <a:xfrm>
            <a:off x="-558002" y="5213350"/>
            <a:ext cx="5613401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“possible configuration of memory”</a:t>
            </a:r>
          </a:p>
        </p:txBody>
      </p:sp>
      <p:sp>
        <p:nvSpPr>
          <p:cNvPr id="135" name="(only one when we start out)"/>
          <p:cNvSpPr txBox="1"/>
          <p:nvPr/>
        </p:nvSpPr>
        <p:spPr>
          <a:xfrm>
            <a:off x="287560" y="6134100"/>
            <a:ext cx="4726644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(only one when we start out)</a:t>
            </a:r>
          </a:p>
        </p:txBody>
      </p:sp>
      <p:sp>
        <p:nvSpPr>
          <p:cNvPr id="136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EFB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37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5" grpId="6"/>
      <p:bldP build="whole" bldLvl="1" animBg="1" rev="0" advAuto="0" spid="132" grpId="2"/>
      <p:bldP build="whole" bldLvl="1" animBg="1" rev="0" advAuto="0" spid="133" grpId="4"/>
      <p:bldP build="whole" bldLvl="1" animBg="1" rev="0" advAuto="0" spid="136" grpId="3"/>
      <p:bldP build="whole" bldLvl="1" animBg="1" rev="0" advAuto="0" spid="131" grpId="1"/>
      <p:bldP build="whole" bldLvl="1" animBg="1" rev="0" advAuto="0" spid="134" grpId="5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28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29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0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1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2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blipFill>
            <a:blip r:embed="rId2"/>
          </a:blip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3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blipFill>
            <a:blip r:embed="rId3"/>
          </a:blip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4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5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36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37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38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39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40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41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42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43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44" name="t=3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t=3</a:t>
            </a:r>
          </a:p>
        </p:txBody>
      </p:sp>
      <p:sp>
        <p:nvSpPr>
          <p:cNvPr id="845" name="Oval"/>
          <p:cNvSpPr/>
          <p:nvPr/>
        </p:nvSpPr>
        <p:spPr>
          <a:xfrm>
            <a:off x="5334000" y="381000"/>
            <a:ext cx="762000" cy="1600200"/>
          </a:xfrm>
          <a:prstGeom prst="ellipse">
            <a:avLst/>
          </a:prstGeom>
          <a:ln w="25400">
            <a:solidFill>
              <a:srgbClr val="7B36FF"/>
            </a:solidFill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46" name="Cancel"/>
          <p:cNvSpPr txBox="1"/>
          <p:nvPr/>
        </p:nvSpPr>
        <p:spPr>
          <a:xfrm>
            <a:off x="5116909" y="2108200"/>
            <a:ext cx="1130559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Cancel</a:t>
            </a:r>
          </a:p>
        </p:txBody>
      </p:sp>
      <p:sp>
        <p:nvSpPr>
          <p:cNvPr id="847" name="Slide Number"/>
          <p:cNvSpPr txBox="1"/>
          <p:nvPr>
            <p:ph type="sldNum" sz="quarter" idx="4294967295"/>
          </p:nvPr>
        </p:nvSpPr>
        <p:spPr>
          <a:xfrm>
            <a:off x="4442280" y="6527800"/>
            <a:ext cx="262351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0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1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2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3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4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5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56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57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58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59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0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1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2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63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64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65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66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7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8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9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70" name="t=4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t=4</a:t>
            </a:r>
          </a:p>
        </p:txBody>
      </p:sp>
      <p:sp>
        <p:nvSpPr>
          <p:cNvPr id="871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4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5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6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7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8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79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80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1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2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3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4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5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6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87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88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89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90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1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2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3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4" name="t=4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t=4</a:t>
            </a:r>
          </a:p>
        </p:txBody>
      </p:sp>
      <p:sp>
        <p:nvSpPr>
          <p:cNvPr id="895" name="Oval"/>
          <p:cNvSpPr/>
          <p:nvPr/>
        </p:nvSpPr>
        <p:spPr>
          <a:xfrm>
            <a:off x="6934200" y="4495800"/>
            <a:ext cx="685800" cy="1981200"/>
          </a:xfrm>
          <a:prstGeom prst="ellipse">
            <a:avLst/>
          </a:prstGeom>
          <a:ln w="25400">
            <a:solidFill>
              <a:srgbClr val="7B36FF"/>
            </a:solidFill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896" name="Left with exactly…"/>
          <p:cNvSpPr txBox="1"/>
          <p:nvPr/>
        </p:nvSpPr>
        <p:spPr>
          <a:xfrm>
            <a:off x="5629576" y="3365500"/>
            <a:ext cx="2864944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Left with exactly</a:t>
            </a:r>
          </a:p>
          <a:p>
            <a:pPr>
              <a:buClr>
                <a:srgbClr val="000000"/>
              </a:buClr>
              <a:buFont typeface="Times"/>
            </a:pPr>
            <a:r>
              <a:t>what we want!</a:t>
            </a:r>
          </a:p>
        </p:txBody>
      </p:sp>
      <p:sp>
        <p:nvSpPr>
          <p:cNvPr id="897" name="(we hope!)"/>
          <p:cNvSpPr txBox="1"/>
          <p:nvPr/>
        </p:nvSpPr>
        <p:spPr>
          <a:xfrm>
            <a:off x="5948808" y="4133850"/>
            <a:ext cx="1140966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sz="1800"/>
            </a:lvl1pPr>
          </a:lstStyle>
          <a:p>
            <a:pPr/>
            <a:r>
              <a:t>(we hope!)</a:t>
            </a:r>
          </a:p>
        </p:txBody>
      </p:sp>
      <p:sp>
        <p:nvSpPr>
          <p:cNvPr id="898" name="Slide Number"/>
          <p:cNvSpPr txBox="1"/>
          <p:nvPr>
            <p:ph type="sldNum" sz="quarter" idx="4294967295"/>
          </p:nvPr>
        </p:nvSpPr>
        <p:spPr>
          <a:xfrm>
            <a:off x="4446743" y="6527800"/>
            <a:ext cx="253426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97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Let’s look at some of this stuff in more detail....."/>
          <p:cNvSpPr txBox="1"/>
          <p:nvPr/>
        </p:nvSpPr>
        <p:spPr>
          <a:xfrm>
            <a:off x="571356" y="3159125"/>
            <a:ext cx="8001001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Let’s look at some of this stuff in more detail.....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40" name="t=0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t=0</a:t>
            </a:r>
          </a:p>
        </p:txBody>
      </p:sp>
      <p:sp>
        <p:nvSpPr>
          <p:cNvPr id="141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44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45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46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47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48" name="t=1"/>
          <p:cNvSpPr txBox="1"/>
          <p:nvPr/>
        </p:nvSpPr>
        <p:spPr>
          <a:xfrm>
            <a:off x="155920" y="6223000"/>
            <a:ext cx="55688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t=1</a:t>
            </a:r>
          </a:p>
        </p:txBody>
      </p:sp>
      <p:sp>
        <p:nvSpPr>
          <p:cNvPr id="149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2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3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4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5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6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7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58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59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0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1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2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3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4" name="t=2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t=2</a:t>
            </a:r>
          </a:p>
        </p:txBody>
      </p:sp>
      <p:sp>
        <p:nvSpPr>
          <p:cNvPr id="165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68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69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0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1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2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3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4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5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6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7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8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79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80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81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182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3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4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6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7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8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9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0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1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2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3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4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5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96" name="t=3"/>
          <p:cNvSpPr txBox="1"/>
          <p:nvPr/>
        </p:nvSpPr>
        <p:spPr>
          <a:xfrm>
            <a:off x="120754" y="6223000"/>
            <a:ext cx="627213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t=3</a:t>
            </a:r>
          </a:p>
        </p:txBody>
      </p:sp>
      <p:sp>
        <p:nvSpPr>
          <p:cNvPr id="197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0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1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2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3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4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5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6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7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8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09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10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11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12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13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14" name="|n|"/>
          <p:cNvSpPr txBox="1"/>
          <p:nvPr/>
        </p:nvSpPr>
        <p:spPr>
          <a:xfrm>
            <a:off x="4273555" y="6153150"/>
            <a:ext cx="462211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i="1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|n|</a:t>
            </a:r>
          </a:p>
        </p:txBody>
      </p:sp>
      <p:sp>
        <p:nvSpPr>
          <p:cNvPr id="215" name="Line"/>
          <p:cNvSpPr/>
          <p:nvPr/>
        </p:nvSpPr>
        <p:spPr>
          <a:xfrm>
            <a:off x="4724400" y="6400800"/>
            <a:ext cx="27432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6" name="Line"/>
          <p:cNvSpPr/>
          <p:nvPr/>
        </p:nvSpPr>
        <p:spPr>
          <a:xfrm flipH="1">
            <a:off x="914400" y="6400800"/>
            <a:ext cx="32766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7" name="2|n|"/>
          <p:cNvSpPr txBox="1"/>
          <p:nvPr/>
        </p:nvSpPr>
        <p:spPr>
          <a:xfrm>
            <a:off x="7915064" y="3098800"/>
            <a:ext cx="54013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2</a:t>
            </a:r>
            <a:r>
              <a:rPr baseline="30285" i="1">
                <a:latin typeface="Times"/>
                <a:ea typeface="Times"/>
                <a:cs typeface="Times"/>
                <a:sym typeface="Times"/>
              </a:rPr>
              <a:t>|n|</a:t>
            </a:r>
          </a:p>
        </p:txBody>
      </p:sp>
      <p:sp>
        <p:nvSpPr>
          <p:cNvPr id="218" name="Line"/>
          <p:cNvSpPr/>
          <p:nvPr/>
        </p:nvSpPr>
        <p:spPr>
          <a:xfrm flipV="1">
            <a:off x="8077200" y="304800"/>
            <a:ext cx="1589" cy="2667000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9" name="Line"/>
          <p:cNvSpPr/>
          <p:nvPr/>
        </p:nvSpPr>
        <p:spPr>
          <a:xfrm>
            <a:off x="8077200" y="3657600"/>
            <a:ext cx="1588" cy="2362200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0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1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2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3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4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5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6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7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8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9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0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1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2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3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4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35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36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37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38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39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0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1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2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3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4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5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6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7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8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49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50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1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2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3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4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5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6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7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8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9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0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1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2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3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4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5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6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Class="entr" nodeType="afterEffect" presetSubtype="2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1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4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Class="entr" nodeType="afterEffect" presetSubtype="1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2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6" grpId="3"/>
      <p:bldP build="whole" bldLvl="1" animBg="1" rev="0" advAuto="0" spid="215" grpId="2"/>
      <p:bldP build="whole" bldLvl="1" animBg="1" rev="0" advAuto="0" spid="218" grpId="5"/>
      <p:bldP build="whole" bldLvl="1" animBg="1" rev="0" advAuto="0" spid="214" grpId="1"/>
      <p:bldP build="whole" bldLvl="1" animBg="1" rev="0" advAuto="0" spid="219" grpId="6"/>
      <p:bldP build="whole" bldLvl="1" animBg="1" rev="0" advAuto="0" spid="217" grpId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"/>
          <p:cNvSpPr/>
          <p:nvPr/>
        </p:nvSpPr>
        <p:spPr>
          <a:xfrm>
            <a:off x="3886200" y="99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69" name="Rectangle"/>
          <p:cNvSpPr/>
          <p:nvPr/>
        </p:nvSpPr>
        <p:spPr>
          <a:xfrm>
            <a:off x="3886200" y="2514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0" name="Rectangle"/>
          <p:cNvSpPr/>
          <p:nvPr/>
        </p:nvSpPr>
        <p:spPr>
          <a:xfrm>
            <a:off x="3886200" y="403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1" name="Rectangle"/>
          <p:cNvSpPr/>
          <p:nvPr/>
        </p:nvSpPr>
        <p:spPr>
          <a:xfrm>
            <a:off x="3886200" y="541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2" name="Rectangle"/>
          <p:cNvSpPr/>
          <p:nvPr/>
        </p:nvSpPr>
        <p:spPr>
          <a:xfrm>
            <a:off x="5638800" y="53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3" name="Rectangle"/>
          <p:cNvSpPr/>
          <p:nvPr/>
        </p:nvSpPr>
        <p:spPr>
          <a:xfrm>
            <a:off x="5638800" y="1447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4" name="Rectangle"/>
          <p:cNvSpPr/>
          <p:nvPr/>
        </p:nvSpPr>
        <p:spPr>
          <a:xfrm>
            <a:off x="5638800" y="2209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5" name="Rectangle"/>
          <p:cNvSpPr/>
          <p:nvPr/>
        </p:nvSpPr>
        <p:spPr>
          <a:xfrm>
            <a:off x="5638800" y="2895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6" name="Rectangle"/>
          <p:cNvSpPr/>
          <p:nvPr/>
        </p:nvSpPr>
        <p:spPr>
          <a:xfrm>
            <a:off x="5638800" y="3581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7" name="Rectangle"/>
          <p:cNvSpPr/>
          <p:nvPr/>
        </p:nvSpPr>
        <p:spPr>
          <a:xfrm>
            <a:off x="5638800" y="4343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8" name="Rectangle"/>
          <p:cNvSpPr/>
          <p:nvPr/>
        </p:nvSpPr>
        <p:spPr>
          <a:xfrm>
            <a:off x="5638800" y="5029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79" name="Rectangle"/>
          <p:cNvSpPr/>
          <p:nvPr/>
        </p:nvSpPr>
        <p:spPr>
          <a:xfrm>
            <a:off x="5638800" y="5715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80" name="|n|"/>
          <p:cNvSpPr txBox="1"/>
          <p:nvPr/>
        </p:nvSpPr>
        <p:spPr>
          <a:xfrm>
            <a:off x="4273555" y="6153150"/>
            <a:ext cx="462211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i="1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|n|</a:t>
            </a:r>
          </a:p>
        </p:txBody>
      </p:sp>
      <p:sp>
        <p:nvSpPr>
          <p:cNvPr id="281" name="Line"/>
          <p:cNvSpPr/>
          <p:nvPr/>
        </p:nvSpPr>
        <p:spPr>
          <a:xfrm>
            <a:off x="4724400" y="6400800"/>
            <a:ext cx="27432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2" name="Line"/>
          <p:cNvSpPr/>
          <p:nvPr/>
        </p:nvSpPr>
        <p:spPr>
          <a:xfrm flipH="1">
            <a:off x="914400" y="6400800"/>
            <a:ext cx="32766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3" name="2|n|"/>
          <p:cNvSpPr txBox="1"/>
          <p:nvPr/>
        </p:nvSpPr>
        <p:spPr>
          <a:xfrm>
            <a:off x="7915064" y="3098800"/>
            <a:ext cx="540132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buClr>
                <a:srgbClr val="000000"/>
              </a:buClr>
              <a:buFont typeface="Times"/>
            </a:pPr>
            <a:r>
              <a:t>2</a:t>
            </a:r>
            <a:r>
              <a:rPr baseline="30285" i="1">
                <a:latin typeface="Times"/>
                <a:ea typeface="Times"/>
                <a:cs typeface="Times"/>
                <a:sym typeface="Times"/>
              </a:rPr>
              <a:t>|n|</a:t>
            </a:r>
          </a:p>
        </p:txBody>
      </p:sp>
      <p:sp>
        <p:nvSpPr>
          <p:cNvPr id="284" name="Line"/>
          <p:cNvSpPr/>
          <p:nvPr/>
        </p:nvSpPr>
        <p:spPr>
          <a:xfrm flipV="1">
            <a:off x="8077200" y="304800"/>
            <a:ext cx="1589" cy="2667000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5" name="Line"/>
          <p:cNvSpPr/>
          <p:nvPr/>
        </p:nvSpPr>
        <p:spPr>
          <a:xfrm>
            <a:off x="8077200" y="3657600"/>
            <a:ext cx="1588" cy="2362200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6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7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8" name="Line"/>
          <p:cNvSpPr/>
          <p:nvPr/>
        </p:nvSpPr>
        <p:spPr>
          <a:xfrm flipV="1">
            <a:off x="4038600" y="609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9" name="Line"/>
          <p:cNvSpPr/>
          <p:nvPr/>
        </p:nvSpPr>
        <p:spPr>
          <a:xfrm>
            <a:off x="4038600" y="11430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0" name="Line"/>
          <p:cNvSpPr/>
          <p:nvPr/>
        </p:nvSpPr>
        <p:spPr>
          <a:xfrm flipV="1">
            <a:off x="4038600" y="22860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1" name="Line"/>
          <p:cNvSpPr/>
          <p:nvPr/>
        </p:nvSpPr>
        <p:spPr>
          <a:xfrm>
            <a:off x="4038600" y="2667000"/>
            <a:ext cx="1600201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2" name="Line"/>
          <p:cNvSpPr/>
          <p:nvPr/>
        </p:nvSpPr>
        <p:spPr>
          <a:xfrm flipV="1">
            <a:off x="4038600" y="3657600"/>
            <a:ext cx="1600200" cy="457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3" name="Line"/>
          <p:cNvSpPr/>
          <p:nvPr/>
        </p:nvSpPr>
        <p:spPr>
          <a:xfrm>
            <a:off x="4038600" y="4191000"/>
            <a:ext cx="1600201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4" name="Line"/>
          <p:cNvSpPr/>
          <p:nvPr/>
        </p:nvSpPr>
        <p:spPr>
          <a:xfrm flipV="1">
            <a:off x="4038600" y="5181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5" name="Line"/>
          <p:cNvSpPr/>
          <p:nvPr/>
        </p:nvSpPr>
        <p:spPr>
          <a:xfrm>
            <a:off x="4038600" y="5562600"/>
            <a:ext cx="16002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96" name="Rectangle"/>
          <p:cNvSpPr/>
          <p:nvPr/>
        </p:nvSpPr>
        <p:spPr>
          <a:xfrm>
            <a:off x="7239000" y="228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97" name="Rectangle"/>
          <p:cNvSpPr/>
          <p:nvPr/>
        </p:nvSpPr>
        <p:spPr>
          <a:xfrm>
            <a:off x="7239000" y="6096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98" name="Rectangle"/>
          <p:cNvSpPr/>
          <p:nvPr/>
        </p:nvSpPr>
        <p:spPr>
          <a:xfrm>
            <a:off x="7239000" y="12192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299" name="Rectangle"/>
          <p:cNvSpPr/>
          <p:nvPr/>
        </p:nvSpPr>
        <p:spPr>
          <a:xfrm>
            <a:off x="7239000" y="16002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0" name="Rectangle"/>
          <p:cNvSpPr/>
          <p:nvPr/>
        </p:nvSpPr>
        <p:spPr>
          <a:xfrm>
            <a:off x="7239000" y="19812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1" name="Rectangle"/>
          <p:cNvSpPr/>
          <p:nvPr/>
        </p:nvSpPr>
        <p:spPr>
          <a:xfrm>
            <a:off x="7239000" y="23622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2" name="Rectangle"/>
          <p:cNvSpPr/>
          <p:nvPr/>
        </p:nvSpPr>
        <p:spPr>
          <a:xfrm>
            <a:off x="7239000" y="27432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3" name="Rectangle"/>
          <p:cNvSpPr/>
          <p:nvPr/>
        </p:nvSpPr>
        <p:spPr>
          <a:xfrm>
            <a:off x="7239000" y="30480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4" name="Rectangle"/>
          <p:cNvSpPr/>
          <p:nvPr/>
        </p:nvSpPr>
        <p:spPr>
          <a:xfrm>
            <a:off x="7239000" y="33528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5" name="Rectangle"/>
          <p:cNvSpPr/>
          <p:nvPr/>
        </p:nvSpPr>
        <p:spPr>
          <a:xfrm>
            <a:off x="7239000" y="3657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6" name="Rectangle"/>
          <p:cNvSpPr/>
          <p:nvPr/>
        </p:nvSpPr>
        <p:spPr>
          <a:xfrm>
            <a:off x="7239000" y="41910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7" name="Rectangle"/>
          <p:cNvSpPr/>
          <p:nvPr/>
        </p:nvSpPr>
        <p:spPr>
          <a:xfrm>
            <a:off x="7239000" y="44958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8" name="Rectangle"/>
          <p:cNvSpPr/>
          <p:nvPr/>
        </p:nvSpPr>
        <p:spPr>
          <a:xfrm>
            <a:off x="7239000" y="48768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09" name="Rectangle"/>
          <p:cNvSpPr/>
          <p:nvPr/>
        </p:nvSpPr>
        <p:spPr>
          <a:xfrm>
            <a:off x="7239000" y="51816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10" name="Rectangle"/>
          <p:cNvSpPr/>
          <p:nvPr/>
        </p:nvSpPr>
        <p:spPr>
          <a:xfrm>
            <a:off x="7239000" y="54864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11" name="Rectangle"/>
          <p:cNvSpPr/>
          <p:nvPr/>
        </p:nvSpPr>
        <p:spPr>
          <a:xfrm>
            <a:off x="7239000" y="58674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12" name="Line"/>
          <p:cNvSpPr/>
          <p:nvPr/>
        </p:nvSpPr>
        <p:spPr>
          <a:xfrm flipV="1">
            <a:off x="5791200" y="304800"/>
            <a:ext cx="1447800" cy="3048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3" name="Line"/>
          <p:cNvSpPr/>
          <p:nvPr/>
        </p:nvSpPr>
        <p:spPr>
          <a:xfrm>
            <a:off x="5791200" y="685800"/>
            <a:ext cx="1447800" cy="158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4" name="Line"/>
          <p:cNvSpPr/>
          <p:nvPr/>
        </p:nvSpPr>
        <p:spPr>
          <a:xfrm flipV="1">
            <a:off x="5791200" y="1295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5" name="Line"/>
          <p:cNvSpPr/>
          <p:nvPr/>
        </p:nvSpPr>
        <p:spPr>
          <a:xfrm>
            <a:off x="5791200" y="16002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6" name="Line"/>
          <p:cNvSpPr/>
          <p:nvPr/>
        </p:nvSpPr>
        <p:spPr>
          <a:xfrm flipV="1">
            <a:off x="5791200" y="20574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7" name="Line"/>
          <p:cNvSpPr/>
          <p:nvPr/>
        </p:nvSpPr>
        <p:spPr>
          <a:xfrm>
            <a:off x="5791200" y="23622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8" name="Line"/>
          <p:cNvSpPr/>
          <p:nvPr/>
        </p:nvSpPr>
        <p:spPr>
          <a:xfrm flipV="1">
            <a:off x="5791200" y="28194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9" name="Line"/>
          <p:cNvSpPr/>
          <p:nvPr/>
        </p:nvSpPr>
        <p:spPr>
          <a:xfrm>
            <a:off x="5791200" y="30480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0" name="Line"/>
          <p:cNvSpPr/>
          <p:nvPr/>
        </p:nvSpPr>
        <p:spPr>
          <a:xfrm flipV="1">
            <a:off x="5791200" y="34290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1" name="Line"/>
          <p:cNvSpPr/>
          <p:nvPr/>
        </p:nvSpPr>
        <p:spPr>
          <a:xfrm>
            <a:off x="5791200" y="3733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2" name="Line"/>
          <p:cNvSpPr/>
          <p:nvPr/>
        </p:nvSpPr>
        <p:spPr>
          <a:xfrm flipV="1">
            <a:off x="5791200" y="42672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3" name="Line"/>
          <p:cNvSpPr/>
          <p:nvPr/>
        </p:nvSpPr>
        <p:spPr>
          <a:xfrm>
            <a:off x="5791200" y="44958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4" name="Line"/>
          <p:cNvSpPr/>
          <p:nvPr/>
        </p:nvSpPr>
        <p:spPr>
          <a:xfrm flipV="1">
            <a:off x="5791200" y="4953000"/>
            <a:ext cx="1447800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5" name="Line"/>
          <p:cNvSpPr/>
          <p:nvPr/>
        </p:nvSpPr>
        <p:spPr>
          <a:xfrm>
            <a:off x="5791200" y="5181600"/>
            <a:ext cx="1447801" cy="1524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6" name="Line"/>
          <p:cNvSpPr/>
          <p:nvPr/>
        </p:nvSpPr>
        <p:spPr>
          <a:xfrm flipV="1">
            <a:off x="5791200" y="5562600"/>
            <a:ext cx="1447800" cy="228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7" name="Line"/>
          <p:cNvSpPr/>
          <p:nvPr/>
        </p:nvSpPr>
        <p:spPr>
          <a:xfrm>
            <a:off x="5791200" y="5867400"/>
            <a:ext cx="1447801" cy="762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8" name="Rectangle"/>
          <p:cNvSpPr/>
          <p:nvPr/>
        </p:nvSpPr>
        <p:spPr>
          <a:xfrm>
            <a:off x="304800" y="685800"/>
            <a:ext cx="152400" cy="228600"/>
          </a:xfrm>
          <a:prstGeom prst="rect">
            <a:avLst/>
          </a:prstGeom>
          <a:solidFill>
            <a:srgbClr val="FF312E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29" name="Desired configurations"/>
          <p:cNvSpPr txBox="1"/>
          <p:nvPr/>
        </p:nvSpPr>
        <p:spPr>
          <a:xfrm>
            <a:off x="571682" y="530225"/>
            <a:ext cx="360208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</a:lvl1pPr>
          </a:lstStyle>
          <a:p>
            <a:pPr/>
            <a:r>
              <a:t>Desired configurations</a:t>
            </a:r>
          </a:p>
        </p:txBody>
      </p:sp>
      <p:sp>
        <p:nvSpPr>
          <p:cNvPr id="330" name="Line"/>
          <p:cNvSpPr/>
          <p:nvPr/>
        </p:nvSpPr>
        <p:spPr>
          <a:xfrm>
            <a:off x="1066800" y="3505200"/>
            <a:ext cx="6162782" cy="1148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353" fill="norm" stroke="1" extrusionOk="0">
                <a:moveTo>
                  <a:pt x="0" y="0"/>
                </a:moveTo>
                <a:cubicBezTo>
                  <a:pt x="1447" y="9450"/>
                  <a:pt x="2893" y="18900"/>
                  <a:pt x="4540" y="20250"/>
                </a:cubicBezTo>
                <a:cubicBezTo>
                  <a:pt x="6187" y="21600"/>
                  <a:pt x="7923" y="9225"/>
                  <a:pt x="9882" y="8100"/>
                </a:cubicBezTo>
                <a:cubicBezTo>
                  <a:pt x="11840" y="6975"/>
                  <a:pt x="14377" y="12825"/>
                  <a:pt x="16292" y="13500"/>
                </a:cubicBezTo>
                <a:cubicBezTo>
                  <a:pt x="18206" y="14175"/>
                  <a:pt x="19786" y="13162"/>
                  <a:pt x="21366" y="12150"/>
                </a:cubicBezTo>
                <a:lnTo>
                  <a:pt x="21600" y="12000"/>
                </a:lnTo>
              </a:path>
            </a:pathLst>
          </a:custGeom>
          <a:ln w="25400">
            <a:solidFill>
              <a:srgbClr val="00A500"/>
            </a:solidFill>
            <a:tailEnd type="triangle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31" name="m"/>
          <p:cNvSpPr txBox="1"/>
          <p:nvPr/>
        </p:nvSpPr>
        <p:spPr>
          <a:xfrm>
            <a:off x="2910277" y="3867150"/>
            <a:ext cx="345703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buClr>
                <a:srgbClr val="000000"/>
              </a:buClr>
              <a:buFont typeface="Times"/>
              <a:defRPr i="1">
                <a:latin typeface="Times"/>
                <a:ea typeface="Times"/>
                <a:cs typeface="Times"/>
                <a:sym typeface="Times"/>
              </a:defRPr>
            </a:lvl1pPr>
          </a:lstStyle>
          <a:p>
            <a:pPr/>
            <a:r>
              <a:t>m</a:t>
            </a:r>
          </a:p>
        </p:txBody>
      </p:sp>
      <p:sp>
        <p:nvSpPr>
          <p:cNvPr id="332" name="Rectangle"/>
          <p:cNvSpPr/>
          <p:nvPr/>
        </p:nvSpPr>
        <p:spPr>
          <a:xfrm>
            <a:off x="838200" y="34290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33" name="Rectangle"/>
          <p:cNvSpPr/>
          <p:nvPr/>
        </p:nvSpPr>
        <p:spPr>
          <a:xfrm>
            <a:off x="2286000" y="20574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34" name="Rectangle"/>
          <p:cNvSpPr/>
          <p:nvPr/>
        </p:nvSpPr>
        <p:spPr>
          <a:xfrm>
            <a:off x="2362200" y="4800600"/>
            <a:ext cx="152400" cy="228600"/>
          </a:xfrm>
          <a:prstGeom prst="rect">
            <a:avLst/>
          </a:prstGeom>
          <a:solidFill>
            <a:srgbClr val="929292"/>
          </a:solidFill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pPr>
          </a:p>
        </p:txBody>
      </p:sp>
      <p:sp>
        <p:nvSpPr>
          <p:cNvPr id="335" name="Line"/>
          <p:cNvSpPr/>
          <p:nvPr/>
        </p:nvSpPr>
        <p:spPr>
          <a:xfrm flipV="1">
            <a:off x="990600" y="2133600"/>
            <a:ext cx="1295400" cy="13716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6" name="Line"/>
          <p:cNvSpPr/>
          <p:nvPr/>
        </p:nvSpPr>
        <p:spPr>
          <a:xfrm>
            <a:off x="990600" y="3581400"/>
            <a:ext cx="1371600" cy="1371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7" name="Line"/>
          <p:cNvSpPr/>
          <p:nvPr/>
        </p:nvSpPr>
        <p:spPr>
          <a:xfrm flipV="1">
            <a:off x="2438400" y="1066799"/>
            <a:ext cx="1447800" cy="106680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8" name="Line"/>
          <p:cNvSpPr/>
          <p:nvPr/>
        </p:nvSpPr>
        <p:spPr>
          <a:xfrm>
            <a:off x="2438400" y="2209800"/>
            <a:ext cx="1447800" cy="381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9" name="Line"/>
          <p:cNvSpPr/>
          <p:nvPr/>
        </p:nvSpPr>
        <p:spPr>
          <a:xfrm flipV="1">
            <a:off x="2514600" y="4114800"/>
            <a:ext cx="1371600" cy="7620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0" name="Line"/>
          <p:cNvSpPr/>
          <p:nvPr/>
        </p:nvSpPr>
        <p:spPr>
          <a:xfrm>
            <a:off x="2514600" y="4953000"/>
            <a:ext cx="1371600" cy="60960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1" name="Slide Number"/>
          <p:cNvSpPr txBox="1"/>
          <p:nvPr>
            <p:ph type="sldNum" sz="quarter" idx="4294967295"/>
          </p:nvPr>
        </p:nvSpPr>
        <p:spPr>
          <a:xfrm>
            <a:off x="4457351" y="6527800"/>
            <a:ext cx="232209" cy="26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0" grpId="1"/>
      <p:bldP build="whole" bldLvl="1" animBg="1" rev="0" advAuto="0" spid="331" grpId="2"/>
    </p:bldLst>
  </p:timing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3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board"/>
        <a:ea typeface="Chalkboard"/>
        <a:cs typeface="Chalkboard"/>
      </a:majorFont>
      <a:minorFont>
        <a:latin typeface="Chalkboard"/>
        <a:ea typeface="Chalkboard"/>
        <a:cs typeface="Chalkboard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317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boar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317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boar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board"/>
        <a:ea typeface="Chalkboard"/>
        <a:cs typeface="Chalkboard"/>
      </a:majorFont>
      <a:minorFont>
        <a:latin typeface="Chalkboard"/>
        <a:ea typeface="Chalkboard"/>
        <a:cs typeface="Chalkboard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317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boar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317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boar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