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3"/>
  </p:notesMasterIdLst>
  <p:sldIdLst>
    <p:sldId id="256" r:id="rId2"/>
    <p:sldId id="307" r:id="rId3"/>
    <p:sldId id="308" r:id="rId4"/>
    <p:sldId id="257" r:id="rId5"/>
    <p:sldId id="433" r:id="rId6"/>
    <p:sldId id="421" r:id="rId7"/>
    <p:sldId id="422" r:id="rId8"/>
    <p:sldId id="423" r:id="rId9"/>
    <p:sldId id="424" r:id="rId10"/>
    <p:sldId id="425" r:id="rId11"/>
    <p:sldId id="426" r:id="rId12"/>
    <p:sldId id="427" r:id="rId13"/>
    <p:sldId id="429" r:id="rId14"/>
    <p:sldId id="376" r:id="rId15"/>
    <p:sldId id="404" r:id="rId16"/>
    <p:sldId id="377" r:id="rId17"/>
    <p:sldId id="378" r:id="rId18"/>
    <p:sldId id="379" r:id="rId19"/>
    <p:sldId id="380" r:id="rId20"/>
    <p:sldId id="381" r:id="rId21"/>
    <p:sldId id="434" r:id="rId22"/>
    <p:sldId id="430" r:id="rId23"/>
    <p:sldId id="395" r:id="rId24"/>
    <p:sldId id="396" r:id="rId25"/>
    <p:sldId id="397" r:id="rId26"/>
    <p:sldId id="398" r:id="rId27"/>
    <p:sldId id="399" r:id="rId28"/>
    <p:sldId id="403" r:id="rId29"/>
    <p:sldId id="391" r:id="rId30"/>
    <p:sldId id="405" r:id="rId31"/>
    <p:sldId id="435" r:id="rId32"/>
    <p:sldId id="382" r:id="rId33"/>
    <p:sldId id="383" r:id="rId34"/>
    <p:sldId id="384" r:id="rId35"/>
    <p:sldId id="385" r:id="rId36"/>
    <p:sldId id="386" r:id="rId37"/>
    <p:sldId id="437" r:id="rId38"/>
    <p:sldId id="454" r:id="rId39"/>
    <p:sldId id="455" r:id="rId40"/>
    <p:sldId id="456" r:id="rId41"/>
    <p:sldId id="436" r:id="rId42"/>
    <p:sldId id="387" r:id="rId43"/>
    <p:sldId id="388" r:id="rId44"/>
    <p:sldId id="389" r:id="rId45"/>
    <p:sldId id="438" r:id="rId46"/>
    <p:sldId id="439" r:id="rId47"/>
    <p:sldId id="390" r:id="rId48"/>
    <p:sldId id="402" r:id="rId49"/>
    <p:sldId id="393" r:id="rId50"/>
    <p:sldId id="457" r:id="rId51"/>
    <p:sldId id="458" r:id="rId52"/>
    <p:sldId id="392" r:id="rId53"/>
    <p:sldId id="440" r:id="rId54"/>
    <p:sldId id="431" r:id="rId55"/>
    <p:sldId id="432" r:id="rId56"/>
    <p:sldId id="407" r:id="rId57"/>
    <p:sldId id="408" r:id="rId58"/>
    <p:sldId id="443" r:id="rId59"/>
    <p:sldId id="409" r:id="rId60"/>
    <p:sldId id="444" r:id="rId61"/>
    <p:sldId id="410" r:id="rId62"/>
    <p:sldId id="445" r:id="rId63"/>
    <p:sldId id="446" r:id="rId64"/>
    <p:sldId id="442" r:id="rId65"/>
    <p:sldId id="412" r:id="rId66"/>
    <p:sldId id="413" r:id="rId67"/>
    <p:sldId id="414" r:id="rId68"/>
    <p:sldId id="415" r:id="rId69"/>
    <p:sldId id="416" r:id="rId70"/>
    <p:sldId id="417" r:id="rId71"/>
    <p:sldId id="459" r:id="rId72"/>
    <p:sldId id="460" r:id="rId73"/>
    <p:sldId id="448" r:id="rId74"/>
    <p:sldId id="364" r:id="rId75"/>
    <p:sldId id="365" r:id="rId76"/>
    <p:sldId id="366" r:id="rId77"/>
    <p:sldId id="367" r:id="rId78"/>
    <p:sldId id="368" r:id="rId79"/>
    <p:sldId id="394" r:id="rId80"/>
    <p:sldId id="447" r:id="rId81"/>
    <p:sldId id="449" r:id="rId82"/>
    <p:sldId id="369" r:id="rId83"/>
    <p:sldId id="370" r:id="rId84"/>
    <p:sldId id="371" r:id="rId85"/>
    <p:sldId id="372" r:id="rId86"/>
    <p:sldId id="450" r:id="rId87"/>
    <p:sldId id="373" r:id="rId88"/>
    <p:sldId id="451" r:id="rId89"/>
    <p:sldId id="374" r:id="rId90"/>
    <p:sldId id="453" r:id="rId91"/>
    <p:sldId id="452" r:id="rId9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660" autoAdjust="0"/>
    <p:restoredTop sz="87952" autoAdjust="0"/>
  </p:normalViewPr>
  <p:slideViewPr>
    <p:cSldViewPr snapToGrid="0" snapToObjects="1">
      <p:cViewPr varScale="1">
        <p:scale>
          <a:sx n="95" d="100"/>
          <a:sy n="95" d="100"/>
        </p:scale>
        <p:origin x="17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35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D5CFBB-7E62-A74E-8186-C87E5CFA9FBF}" type="datetimeFigureOut">
              <a:rPr lang="en-US" smtClean="0"/>
              <a:t>11/18/21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558D59-2A4E-604F-A1C8-D55D6C556E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241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1833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easy "always use X". Every DBMS has different pros and cons. </a:t>
            </a:r>
          </a:p>
          <a:p>
            <a:r>
              <a:rPr lang="en-US" dirty="0"/>
              <a:t>In my opinion, there are some "usually don't use Y" DBMSs…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5925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Neither</a:t>
            </a:r>
            <a:r>
              <a:rPr lang="en-US" baseline="0" dirty="0"/>
              <a:t> </a:t>
            </a:r>
            <a:r>
              <a:rPr lang="en-US" baseline="0"/>
              <a:t>aggregate nor </a:t>
            </a:r>
            <a:r>
              <a:rPr lang="en-US" baseline="0" dirty="0"/>
              <a:t>relational databases are very good at modeling complex relationships between data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“Find all friends of mine over age 30 who like database books written by authors from Boston?”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634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Discuss structure of graph – companies, employees with friends, books</a:t>
            </a:r>
            <a:r>
              <a:rPr lang="en-US" baseline="0" dirty="0"/>
              <a:t> they like, the categories they belong to, and authors who wrote the books</a:t>
            </a:r>
            <a:endParaRPr lang="en-US" dirty="0"/>
          </a:p>
          <a:p>
            <a:pPr marL="171450" indent="-171450">
              <a:buFontTx/>
              <a:buChar char="•"/>
            </a:pPr>
            <a:r>
              <a:rPr lang="en-US" dirty="0"/>
              <a:t>Supports</a:t>
            </a:r>
            <a:r>
              <a:rPr lang="en-US" baseline="0" dirty="0"/>
              <a:t> complicated queries that require traversing multiple relationships</a:t>
            </a:r>
          </a:p>
          <a:p>
            <a:pPr marL="628650" lvl="1" indent="-171450">
              <a:buFontTx/>
              <a:buChar char="•"/>
            </a:pPr>
            <a:r>
              <a:rPr lang="en-US" dirty="0"/>
              <a:t>Find all the things that both Anna and Barbara like.</a:t>
            </a:r>
          </a:p>
          <a:p>
            <a:pPr marL="628650" lvl="1" indent="-171450">
              <a:buFontTx/>
              <a:buChar char="•"/>
            </a:pPr>
            <a:r>
              <a:rPr lang="en-US" dirty="0"/>
              <a:t>Find the books in the Databases category that are written by someone whom a friend of mine likes.</a:t>
            </a:r>
          </a:p>
          <a:p>
            <a:pPr marL="171450" lvl="0" indent="-171450">
              <a:buFontTx/>
              <a:buChar char="•"/>
            </a:pPr>
            <a:r>
              <a:rPr lang="en-US" dirty="0"/>
              <a:t>Nodes and edges can </a:t>
            </a:r>
            <a:r>
              <a:rPr lang="en-US" baseline="0" dirty="0"/>
              <a:t>include metadata or attributes</a:t>
            </a:r>
          </a:p>
          <a:p>
            <a:pPr marL="171450" lvl="0" indent="-171450">
              <a:buFontTx/>
              <a:buChar char="•"/>
            </a:pPr>
            <a:r>
              <a:rPr lang="en-US" baseline="0" dirty="0"/>
              <a:t>Edges can have direction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8369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Language library is a</a:t>
            </a:r>
            <a:r>
              <a:rPr lang="en-US" baseline="0" dirty="0"/>
              <a:t> Java example of accessing a neo4j database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Look up NoSQL Distilled book by its name – which is an indexed attribute on the graph nodes</a:t>
            </a:r>
          </a:p>
          <a:p>
            <a:pPr marL="171450" indent="-171450">
              <a:buFontTx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2112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baseline="0" dirty="0"/>
              <a:t> Gremlin language is written in Groovy, which is a superset of Java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122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Aggregate databases are good at supporting</a:t>
            </a:r>
            <a:r>
              <a:rPr lang="en-US" baseline="0" dirty="0"/>
              <a:t> the same kinds of queries executed many times (as in an application database).  They are not as good at querying data across aggregate records.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Many (but not all) NoSQL databases are aggregate-oriented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9544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Relational database for an e-commerce system</a:t>
            </a:r>
          </a:p>
          <a:p>
            <a:pPr marL="628650" lvl="1" indent="-171450">
              <a:buFontTx/>
              <a:buChar char="•"/>
            </a:pPr>
            <a:r>
              <a:rPr lang="en-US" dirty="0"/>
              <a:t>Note how many other entities</a:t>
            </a:r>
            <a:r>
              <a:rPr lang="en-US" baseline="0" dirty="0"/>
              <a:t> reference the address table</a:t>
            </a:r>
          </a:p>
          <a:p>
            <a:pPr marL="1085850" lvl="2" indent="-171450">
              <a:buFontTx/>
              <a:buChar char="•"/>
            </a:pPr>
            <a:r>
              <a:rPr lang="en-US" baseline="0" dirty="0"/>
              <a:t>Customer via billing address entity</a:t>
            </a:r>
          </a:p>
          <a:p>
            <a:pPr marL="1085850" lvl="2" indent="-171450">
              <a:buFontTx/>
              <a:buChar char="•"/>
            </a:pPr>
            <a:r>
              <a:rPr lang="en-US" baseline="0" dirty="0"/>
              <a:t>Order payment via billing address entity</a:t>
            </a:r>
          </a:p>
          <a:p>
            <a:pPr marL="1085850" lvl="2" indent="-171450">
              <a:buFontTx/>
              <a:buChar char="•"/>
            </a:pPr>
            <a:r>
              <a:rPr lang="en-US" baseline="0" dirty="0"/>
              <a:t>Order via shipping address relationship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A single entity used to house many addresses and avoid duplicates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9993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Black diamond operator means “composed of”</a:t>
            </a:r>
          </a:p>
          <a:p>
            <a:pPr marL="171450" indent="-171450">
              <a:buFontTx/>
              <a:buChar char="•"/>
            </a:pPr>
            <a:r>
              <a:rPr lang="en-US" dirty="0"/>
              <a:t>Two aggregates – customer and order</a:t>
            </a:r>
          </a:p>
          <a:p>
            <a:pPr marL="628650" lvl="1" indent="-171450">
              <a:buFontTx/>
              <a:buChar char="•"/>
            </a:pPr>
            <a:r>
              <a:rPr lang="en-US" dirty="0"/>
              <a:t>Customer aggregate</a:t>
            </a:r>
            <a:r>
              <a:rPr lang="en-US" baseline="0" dirty="0"/>
              <a:t> includes a list of addresses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Order aggregate includes order items, a shipping address, and a one or more payments</a:t>
            </a:r>
          </a:p>
          <a:p>
            <a:pPr marL="1085850" lvl="2" indent="-171450">
              <a:buFontTx/>
              <a:buChar char="•"/>
            </a:pPr>
            <a:r>
              <a:rPr lang="en-US" baseline="0" dirty="0"/>
              <a:t>Payment includes a billing address</a:t>
            </a:r>
          </a:p>
          <a:p>
            <a:pPr marL="171450" lvl="0" indent="-171450">
              <a:buFontTx/>
              <a:buChar char="•"/>
            </a:pPr>
            <a:r>
              <a:rPr lang="en-US" baseline="0" dirty="0"/>
              <a:t>3 copies of the same address record appear in the JSON structure (for customer, order shipping, and payment billing)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In a relational database, these would probably be a single row in the address table</a:t>
            </a:r>
            <a:endParaRPr lang="en-US" dirty="0"/>
          </a:p>
          <a:p>
            <a:pPr marL="171450" indent="-171450">
              <a:buFontTx/>
              <a:buChar char="•"/>
            </a:pPr>
            <a:r>
              <a:rPr lang="en-US" dirty="0"/>
              <a:t>Relationship</a:t>
            </a:r>
            <a:r>
              <a:rPr lang="en-US" baseline="0" dirty="0"/>
              <a:t> between customers and orders – JSON shows that each order has a customerID field (like a foreign key)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Similar relationship between order items and products (which would probably include more detail in their own records)</a:t>
            </a:r>
          </a:p>
          <a:p>
            <a:pPr marL="1085850" lvl="2" indent="-171450">
              <a:buFontTx/>
              <a:buChar char="•"/>
            </a:pPr>
            <a:r>
              <a:rPr lang="en-US" baseline="0" dirty="0"/>
              <a:t>Repetition of product name minimizes the number of aggregates needed for a single query</a:t>
            </a:r>
          </a:p>
          <a:p>
            <a:pPr marL="1085850" lvl="2" indent="-171450">
              <a:buFontTx/>
              <a:buChar char="•"/>
            </a:pPr>
            <a:r>
              <a:rPr lang="en-US" baseline="0" dirty="0"/>
              <a:t>This denormalization is common in aggregate databases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495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Single aggregate – customer which</a:t>
            </a:r>
            <a:r>
              <a:rPr lang="en-US" baseline="0" dirty="0"/>
              <a:t> now includes order records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JSON shows this nested record structure – now a customer can easily access data on all of its orders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Relationship between customers and orders is technically one-to-many, but in practice “one-to-few” since the order count for a given customer will be fairly limited, making it feasible to store all orders within their associated customer record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The structure you choose should depend upon how you intend to access the data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If all of a customer’s orders at once, this model works well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If a single order at a time (across customers), the previous model works well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3898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47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Horizontal fragmentation: Store different records (rows) at distinct sites</a:t>
            </a:r>
          </a:p>
          <a:p>
            <a:r>
              <a:rPr lang="en-US" dirty="0"/>
              <a:t>Vertical fragmentation: Store different columns at distinct sites</a:t>
            </a:r>
          </a:p>
          <a:p>
            <a:r>
              <a:rPr lang="en-US" dirty="0"/>
              <a:t>Replication: Storing the same data at different locations. Improves performance and availability.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2543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 walking indexes can be useful, but they are slower because they do not access</a:t>
            </a:r>
            <a:r>
              <a:rPr lang="en-US" baseline="0" dirty="0"/>
              <a:t> aggregate records by key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6329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Draw data</a:t>
            </a:r>
            <a:r>
              <a:rPr lang="en-US" baseline="0" dirty="0"/>
              <a:t> management scale from application to database -- key-value at one end to RDBMS at other end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4113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Non-uniform data example – item in an</a:t>
            </a:r>
            <a:r>
              <a:rPr lang="en-US" baseline="0" dirty="0"/>
              <a:t> RPG database, has basic properties (name), but then custom attributes based on type (weapon, armor)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In a relational database, this leads to sparsely populated columns or tables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In NoSQL, only those attributes that apply are included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4034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Key design factors</a:t>
            </a:r>
          </a:p>
          <a:p>
            <a:pPr marL="171450" indent="-171450">
              <a:buFontTx/>
              <a:buChar char="•"/>
            </a:pPr>
            <a:r>
              <a:rPr lang="en-US" dirty="0"/>
              <a:t>Can (part of) the key be generated by some algorithm</a:t>
            </a:r>
            <a:r>
              <a:rPr lang="en-US" baseline="0" dirty="0"/>
              <a:t> (i.e. counter, random unique value)?</a:t>
            </a:r>
            <a:endParaRPr lang="en-US" dirty="0"/>
          </a:p>
          <a:p>
            <a:pPr marL="171450" indent="-171450">
              <a:buFontTx/>
              <a:buChar char="•"/>
            </a:pPr>
            <a:r>
              <a:rPr lang="en-US" dirty="0"/>
              <a:t>Can (part of) the key be specified by the user (i.e. email address)?</a:t>
            </a:r>
          </a:p>
          <a:p>
            <a:pPr marL="171450" indent="-171450">
              <a:buFontTx/>
              <a:buChar char="•"/>
            </a:pPr>
            <a:r>
              <a:rPr lang="en-US" dirty="0"/>
              <a:t>Can the key incorporate timestamps or other data derived</a:t>
            </a:r>
            <a:r>
              <a:rPr lang="en-US" baseline="0" dirty="0"/>
              <a:t> outside the database?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How specific should the key be in relation to the data stored it its value?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How much information should it include in light of the system’s maximum key length?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3130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baseline="0" dirty="0"/>
              <a:t>First example – all data stored in nested data structures within the sessionID key value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Second example – data is segmented by data type in key (i.e. user profile)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2682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* Example:</a:t>
            </a:r>
            <a:r>
              <a:rPr lang="en-US" baseline="0" dirty="0"/>
              <a:t> using </a:t>
            </a:r>
            <a:r>
              <a:rPr lang="en-US" baseline="0" dirty="0" err="1"/>
              <a:t>redis</a:t>
            </a:r>
            <a:r>
              <a:rPr lang="en-US" baseline="0" dirty="0"/>
              <a:t> or </a:t>
            </a:r>
            <a:r>
              <a:rPr lang="en-US" baseline="0" dirty="0" err="1"/>
              <a:t>memcached</a:t>
            </a:r>
            <a:r>
              <a:rPr lang="en-US" baseline="0" dirty="0"/>
              <a:t> for caching static pages, expensive API results, etc.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59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downsides: everything is stored in memory! Can be saved to disk at intervals.</a:t>
            </a:r>
          </a:p>
          <a:p>
            <a:r>
              <a:rPr lang="en-US" dirty="0"/>
              <a:t>Ask class – why wouldn't you want to store your application's main data in just memory?</a:t>
            </a:r>
          </a:p>
          <a:p>
            <a:r>
              <a:rPr lang="en-US" dirty="0"/>
              <a:t>Ask class – why not do caching in a relational database?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3810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7618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364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RESUME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60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4979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The _id value</a:t>
            </a:r>
            <a:r>
              <a:rPr lang="en-US" baseline="0" dirty="0"/>
              <a:t> can be manually as well as automatically set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Documents of similar types are stored in collections (analogous to tables in RDBMS, except that columns can be dynamically created as needed)</a:t>
            </a:r>
          </a:p>
          <a:p>
            <a:pPr marL="171450" indent="-171450">
              <a:buFontTx/>
              <a:buChar char="•"/>
            </a:pPr>
            <a:endParaRPr lang="en-US" baseline="0" dirty="0"/>
          </a:p>
          <a:p>
            <a:pPr marL="171450" indent="-171450">
              <a:buFontTx/>
              <a:buChar char="•"/>
            </a:pPr>
            <a:r>
              <a:rPr lang="en-US" baseline="0" dirty="0"/>
              <a:t>Limitations of multi-document transactions in MongoDB:</a:t>
            </a:r>
            <a:br>
              <a:rPr lang="en-US" baseline="0" dirty="0"/>
            </a:br>
            <a:r>
              <a:rPr lang="en-US" baseline="0" dirty="0"/>
              <a:t>https://</a:t>
            </a:r>
            <a:r>
              <a:rPr lang="en-US" baseline="0" dirty="0" err="1"/>
              <a:t>severalnines.com</a:t>
            </a:r>
            <a:r>
              <a:rPr lang="en-US" baseline="0" dirty="0"/>
              <a:t>/database-blog/overview-multi-document-acid-transactions-mongodb-and-how-use-them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5194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Note that structure</a:t>
            </a:r>
            <a:r>
              <a:rPr lang="en-US" baseline="0" dirty="0"/>
              <a:t> of order items varies between item sub-records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Note that document database queries are formatted in JSON, just like the data they manipulate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3486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5832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</a:t>
            </a:r>
            <a:r>
              <a:rPr lang="en-US" baseline="0" dirty="0"/>
              <a:t> called columnar databases/stores</a:t>
            </a:r>
            <a:endParaRPr lang="en-US" dirty="0"/>
          </a:p>
          <a:p>
            <a:r>
              <a:rPr lang="en-US" dirty="0"/>
              <a:t>Example</a:t>
            </a:r>
            <a:r>
              <a:rPr lang="en-US" baseline="0" dirty="0"/>
              <a:t> column family data – draw profile record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Columns in profile – name, email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Super columns – addresses comprised of street, city, state, and zip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Super column families – addresses comprised of billing and shipping addresses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Newsletter subscription column family – one column for each newsletter, contains </a:t>
            </a:r>
            <a:r>
              <a:rPr lang="en-US" baseline="0" dirty="0" err="1"/>
              <a:t>boolean</a:t>
            </a:r>
            <a:r>
              <a:rPr lang="en-US" baseline="0" dirty="0"/>
              <a:t> value indicating subscription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3918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Row accessed by row key “1234”</a:t>
            </a:r>
          </a:p>
          <a:p>
            <a:pPr marL="171450" indent="-171450">
              <a:buFontTx/>
              <a:buChar char="•"/>
            </a:pPr>
            <a:r>
              <a:rPr lang="en-US" dirty="0"/>
              <a:t>Columns grouped into families – can be joined together</a:t>
            </a:r>
            <a:r>
              <a:rPr lang="en-US" baseline="0" dirty="0"/>
              <a:t> to get the whole row</a:t>
            </a:r>
            <a:endParaRPr lang="en-US" dirty="0"/>
          </a:p>
          <a:p>
            <a:pPr marL="628650" lvl="1" indent="-171450">
              <a:buFontTx/>
              <a:buChar char="•"/>
            </a:pPr>
            <a:r>
              <a:rPr lang="en-US" dirty="0"/>
              <a:t>Profile –</a:t>
            </a:r>
            <a:r>
              <a:rPr lang="en-US" baseline="0" dirty="0"/>
              <a:t> data about the customer – get( 1234, ‘name’ ) to fetch customer name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Orders – order history data keyed by order id – get( 1234, “ODR1001’ ) to fetch a specific order</a:t>
            </a:r>
          </a:p>
          <a:p>
            <a:pPr marL="171450" lvl="0" indent="-171450">
              <a:buFontTx/>
              <a:buChar char="•"/>
            </a:pPr>
            <a:r>
              <a:rPr lang="en-US" baseline="0" dirty="0"/>
              <a:t>Wide vs. skinny rows -- usually a column-family uses one or the other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Wide rows have many (hundreds or thousands) of sparsely populated columns, allows column-family to define a column sort order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Skinny rows have a few heavily populated columns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63387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Example column family key</a:t>
            </a:r>
            <a:r>
              <a:rPr lang="en-US" baseline="0" dirty="0"/>
              <a:t> store layout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CQL examples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Look like SQL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Insert statement could have arbitrary number of new or existing column/value pairs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46681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row is stored one after the other on disk. Typically, you're getting all the data from a row, and potentially nearby rows, with a single block read from disk. Of course, if a row is big enough, it might not fit on a single block.</a:t>
            </a:r>
          </a:p>
          <a:p>
            <a:endParaRPr lang="en-US" dirty="0"/>
          </a:p>
          <a:p>
            <a:r>
              <a:rPr lang="en-US" dirty="0"/>
              <a:t>Imagine this query: (click)</a:t>
            </a:r>
          </a:p>
          <a:p>
            <a:r>
              <a:rPr lang="en-US" dirty="0"/>
              <a:t>Suppose we have no index on email, so a sequential table scan is needed.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56577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Columns values are stored one after the other on disk. Makes it easier to get all the salaries, but makes it harder to get all the information about a particular person.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42134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Columns can be created to keep</a:t>
            </a:r>
            <a:r>
              <a:rPr lang="en-US" baseline="0" dirty="0"/>
              <a:t> track of numeric sequences – the next value in the counter column is the next value in the sequence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Expiring data?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See also: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=Vw1fCeD06YI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20862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121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Relational databases have been in heavy</a:t>
            </a:r>
            <a:r>
              <a:rPr lang="en-US" baseline="0" dirty="0"/>
              <a:t> use for ~40 years</a:t>
            </a:r>
          </a:p>
          <a:p>
            <a:pPr marL="171450" indent="-171450">
              <a:buFontTx/>
              <a:buChar char="•"/>
            </a:pPr>
            <a:r>
              <a:rPr lang="en-US" dirty="0"/>
              <a:t>Need to look at</a:t>
            </a:r>
            <a:r>
              <a:rPr lang="en-US" baseline="0" dirty="0"/>
              <a:t> the (relative) shortcomings of relational databases to understand the impetus for NoSQL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Other challengers have come and gone – object databases, XML databases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46483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Auto-sharding – set</a:t>
            </a:r>
            <a:r>
              <a:rPr lang="en-US" baseline="0" dirty="0"/>
              <a:t> up a master node, and let it know about a bunch of slave nodes – it handles data distribution</a:t>
            </a:r>
            <a:endParaRPr lang="en-US" dirty="0"/>
          </a:p>
          <a:p>
            <a:pPr marL="171450" indent="-171450">
              <a:buFontTx/>
              <a:buChar char="•"/>
            </a:pPr>
            <a:r>
              <a:rPr lang="en-US" dirty="0"/>
              <a:t>Sharding</a:t>
            </a:r>
            <a:r>
              <a:rPr lang="en-US" baseline="0" dirty="0"/>
              <a:t> and replication can be combined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Sharding with master-slave replication – multiple masters, but each data item (aggregate) only has a single master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Sharding with peer-to-peer replication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76201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Technically, ACID's "Consistency" is a bit different than CAP's "Consistency," but they are related.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48638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Logical</a:t>
            </a:r>
            <a:r>
              <a:rPr lang="en-US" baseline="0" dirty="0"/>
              <a:t> consistency – consistent between reads on a single node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Replication consistency – consistency between replicas (eventually happens, but may take a while)</a:t>
            </a:r>
            <a:endParaRPr lang="en-US" dirty="0"/>
          </a:p>
          <a:p>
            <a:pPr marL="171450" indent="-171450">
              <a:buFontTx/>
              <a:buChar char="•"/>
            </a:pPr>
            <a:r>
              <a:rPr lang="en-US" dirty="0"/>
              <a:t>Read-your-writes consistency use case – blog comments;</a:t>
            </a:r>
            <a:r>
              <a:rPr lang="en-US" baseline="0" dirty="0"/>
              <a:t> write a comment and refresh to see it, but it may not be there if data is served from a different node which has not yet received the update</a:t>
            </a:r>
          </a:p>
          <a:p>
            <a:pPr marL="171450" indent="-171450">
              <a:buFontTx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24033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39250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59062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Tx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08111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76967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 scenario: Find total units</a:t>
            </a:r>
            <a:r>
              <a:rPr lang="en-US" baseline="0" dirty="0"/>
              <a:t> sold and sales for last several days of orders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Data is aggregated into orders, which does not lend itself for tallying data like this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Map function processes each order aggregate, extracting price and quantity data from each line item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68892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Reduce aggregates key-value pairs from map function, tallying price and quantity data</a:t>
            </a:r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02033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Mapped key-value</a:t>
            </a:r>
            <a:r>
              <a:rPr lang="en-US" baseline="0" dirty="0"/>
              <a:t> pairs are partitioned by key so that reduce operations can be parallelized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The map boxes group (or partition) duplicate keys together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Partitioned map outputs are sent to a common reduce node, allowing multiple nodes to handle different mapped values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282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54633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Combine step can</a:t>
            </a:r>
            <a:r>
              <a:rPr lang="en-US" baseline="0" dirty="0"/>
              <a:t> come between the map and reduce, but itself is actually a reduce step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Combinable reducers are desirable, so map operations are sometimes built to accommodate these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If producing a count, a map might emit 1 (which seems obvious), so that the reducer can sum these counts together)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When finding average, map will emit both the sum and count, and reducers may continue to emit these values. The average is not taken until the end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41747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13070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whether the class has any questions about the milestone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94621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Triggers can be useful during transition phase to</a:t>
            </a:r>
            <a:r>
              <a:rPr lang="en-US" baseline="0" dirty="0"/>
              <a:t> ensure that both old and new data are correctly populated and maintained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Simon: The one situation I am willing to approve of their use.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62787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View of schema migration files along with the contents of 007_DiscountPrice.sql</a:t>
            </a:r>
          </a:p>
          <a:p>
            <a:pPr marL="171450" indent="-171450">
              <a:buFontTx/>
              <a:buChar char="•"/>
            </a:pPr>
            <a:r>
              <a:rPr lang="en-US" dirty="0"/>
              <a:t>Suppose the </a:t>
            </a:r>
            <a:r>
              <a:rPr lang="en-US" dirty="0" err="1"/>
              <a:t>orderitem</a:t>
            </a:r>
            <a:r>
              <a:rPr lang="en-US" baseline="0" dirty="0"/>
              <a:t> table has a price column, and we need to add a new column to hold the discount price of an item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Missing commit after update statement in this example (from </a:t>
            </a:r>
            <a:r>
              <a:rPr lang="en-US" baseline="0"/>
              <a:t>the book).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34563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*</a:t>
            </a:r>
            <a:r>
              <a:rPr lang="en-US" baseline="0" dirty="0"/>
              <a:t> Screenshot from </a:t>
            </a:r>
            <a:r>
              <a:rPr lang="en-US" baseline="0" dirty="0" err="1"/>
              <a:t>DBDeploy</a:t>
            </a:r>
            <a:r>
              <a:rPr lang="en-US" baseline="0" dirty="0"/>
              <a:t> migration tool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82554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RESUME HERE, reviewing the first several slides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77452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* In actuality,</a:t>
            </a:r>
            <a:r>
              <a:rPr lang="en-US" baseline="0" dirty="0"/>
              <a:t> the price fields in records that are not accessed might never go away.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60935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Simon </a:t>
            </a:r>
            <a:r>
              <a:rPr lang="en-US" baseline="0" dirty="0"/>
              <a:t>uses mostly an RDBMS solution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Key/value store for caching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Document database-like store for read-only access to product data (Endeca)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Considering the use of a graph database for recommendation engine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88085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Transient</a:t>
            </a:r>
            <a:r>
              <a:rPr lang="en-US" baseline="0" dirty="0"/>
              <a:t> s</a:t>
            </a:r>
            <a:r>
              <a:rPr lang="en-US" dirty="0"/>
              <a:t>hopping</a:t>
            </a:r>
            <a:r>
              <a:rPr lang="en-US" baseline="0" dirty="0"/>
              <a:t> cart and session data stored in a key-value database 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Structured but potentially non-uniform completed orders data stored in a document database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Longer term and uniform inventory and pricing data stored in a relational database</a:t>
            </a:r>
          </a:p>
          <a:p>
            <a:pPr marL="171450" indent="-171450">
              <a:buFontTx/>
              <a:buChar char="•"/>
            </a:pPr>
            <a:r>
              <a:rPr lang="en-US" baseline="0" dirty="0"/>
              <a:t>Relationship-oriented social data (i..e reviews, ratings, “likes”, etc.) stored in a graph database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754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Impedance</a:t>
            </a:r>
            <a:r>
              <a:rPr lang="en-US" baseline="0" dirty="0"/>
              <a:t> mismatch example: on an e-commerce website, an order is made up of numerous components that do not map easily from memory to a relational database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38083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A</a:t>
            </a:r>
            <a:r>
              <a:rPr lang="en-US" baseline="0" dirty="0"/>
              <a:t> well crafted data store is likely to be used by multiple applications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20987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Wrapping individual data stores in a web service</a:t>
            </a:r>
            <a:r>
              <a:rPr lang="en-US" baseline="0" dirty="0"/>
              <a:t> layer allows for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transparent upgrades to the model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usage by other applications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even replacing the underlying database</a:t>
            </a:r>
          </a:p>
          <a:p>
            <a:pPr marL="171450" lvl="0" indent="-171450">
              <a:buFontTx/>
              <a:buChar char="•"/>
            </a:pPr>
            <a:r>
              <a:rPr lang="en-US" baseline="0" dirty="0"/>
              <a:t>New software architecture buzzword - microservices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39377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0519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60408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When the database logic can be encapsulated into an isolated section of the project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69075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8583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With a web service, developers</a:t>
            </a:r>
            <a:r>
              <a:rPr lang="en-US" baseline="0" dirty="0"/>
              <a:t> agree once on a given API, and after that, the underlying data structure can change without different teams needing to know about it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Example: In 2002, Jeff Bezos issued an edict that all logic at Amazon needed to be encapsulated in web services</a:t>
            </a:r>
          </a:p>
          <a:p>
            <a:pPr marL="628650" lvl="1" indent="-171450">
              <a:buFontTx/>
              <a:buChar char="•"/>
            </a:pPr>
            <a:r>
              <a:rPr lang="en-US" baseline="0" dirty="0"/>
              <a:t>When you load a page at Amazon’s site, there are dozens to hundreds of web service calls that assemble the content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2789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•"/>
            </a:pPr>
            <a:r>
              <a:rPr lang="en-US" dirty="0"/>
              <a:t>By no means a “nail in the coffin” of relational</a:t>
            </a:r>
            <a:r>
              <a:rPr lang="en-US" baseline="0" dirty="0"/>
              <a:t> databases: see distributed RDBMSs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771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/>
              <a:t>NoSQL</a:t>
            </a:r>
            <a:r>
              <a:rPr lang="en-US" baseline="0" dirty="0"/>
              <a:t> is still very young, but it has merit as an alternative or compliment to relational databases</a:t>
            </a:r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D59-2A4E-604F-A1C8-D55D6C556E6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365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11/18/21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11/18/21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dirty="0"/>
              <a:t>Drag picture to placeholder or click icon to add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11/18/21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11/18/21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11/18/21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 dirty="0"/>
              <a:t>Drag picture to placeholder or click icon to add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11/18/21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11/18/21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11/18/21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11/18/21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11/18/21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7D290233-0DD1-4A80-BB1E-9ADC3556DBB6}" type="datetimeFigureOut">
              <a:rPr lang="en-US" smtClean="0"/>
              <a:t>11/18/21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CFE4BAC9-6D41-4691-9299-18EF07EF0177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Graph_database#List_of_graph_databases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ckroachlabs.com/blog/what-is-distributed-sql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ckroachlabs.com/blog/limits-of-the-cap-theorem/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stgresql.org/docs/13/functions-json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nerd-for-tech/the-dark-side-of-the-mongodb-f66f198a566b" TargetMode="Externa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angodb.com/2018/02/nosql-performance-benchmark-2018-mongodb-postgresql-orientdb-neo4j-arangodb/" TargetMode="External"/><Relationship Id="rId2" Type="http://schemas.openxmlformats.org/officeDocument/2006/relationships/hyperlink" Target="https://www.cockroachlabs.com/docs/stable/cockroachdb-in-comparison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NoSQL Databases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CS220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34192C-C558-7346-A8DA-62FF41099113}"/>
              </a:ext>
            </a:extLst>
          </p:cNvPr>
          <p:cNvSpPr txBox="1"/>
          <p:nvPr/>
        </p:nvSpPr>
        <p:spPr>
          <a:xfrm>
            <a:off x="5251647" y="5181600"/>
            <a:ext cx="32827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Slides adapted from</a:t>
            </a:r>
            <a:br>
              <a:rPr lang="en-US" dirty="0"/>
            </a:br>
            <a:r>
              <a:rPr lang="en-US" dirty="0"/>
              <a:t>Simon Miner</a:t>
            </a:r>
          </a:p>
          <a:p>
            <a:pPr algn="r"/>
            <a:r>
              <a:rPr lang="en-US" dirty="0"/>
              <a:t>Gordon College</a:t>
            </a:r>
          </a:p>
        </p:txBody>
      </p:sp>
    </p:spTree>
    <p:extLst>
      <p:ext uri="{BB962C8B-B14F-4D97-AF65-F5344CB8AC3E}">
        <p14:creationId xmlns:p14="http://schemas.microsoft.com/office/powerpoint/2010/main" val="2360284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baseline="0" dirty="0"/>
              <a:t> Need for Clusters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582" y="1769346"/>
            <a:ext cx="8391216" cy="458032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</a:t>
            </a:r>
            <a:r>
              <a:rPr lang="en-US" baseline="0" dirty="0"/>
              <a:t> Internet created the need to store and process huge amounts of data</a:t>
            </a:r>
          </a:p>
          <a:p>
            <a:r>
              <a:rPr lang="en-US" dirty="0"/>
              <a:t>Traditionally, relational</a:t>
            </a:r>
            <a:r>
              <a:rPr lang="en-US" baseline="0" dirty="0"/>
              <a:t> databases could scale “up” (bigger machine) , but not “out” (many machines) as well</a:t>
            </a:r>
          </a:p>
          <a:p>
            <a:pPr lvl="1"/>
            <a:r>
              <a:rPr lang="en-US" dirty="0"/>
              <a:t>Disk</a:t>
            </a:r>
            <a:r>
              <a:rPr lang="en-US" baseline="0" dirty="0"/>
              <a:t> subsystem was a single point of failure</a:t>
            </a:r>
          </a:p>
          <a:p>
            <a:pPr lvl="1"/>
            <a:r>
              <a:rPr lang="en-US" dirty="0"/>
              <a:t>Distributing/fragmenting/sharding data was complicated</a:t>
            </a:r>
          </a:p>
          <a:p>
            <a:pPr lvl="1"/>
            <a:r>
              <a:rPr lang="en-US" dirty="0"/>
              <a:t>High licensing costs for many database machines and CPUs</a:t>
            </a:r>
          </a:p>
          <a:p>
            <a:r>
              <a:rPr lang="en-US" dirty="0"/>
              <a:t>Large web companies began developing their own alternative technologies to deal with these issues</a:t>
            </a:r>
          </a:p>
          <a:p>
            <a:pPr lvl="1"/>
            <a:r>
              <a:rPr lang="en-US" dirty="0"/>
              <a:t>Google’s BigTable and Amazon’s Dynamo</a:t>
            </a:r>
          </a:p>
          <a:p>
            <a:pPr lvl="1"/>
            <a:r>
              <a:rPr lang="en-US" dirty="0"/>
              <a:t>Issues addressed by these solutions have become relevant to smaller companies wanting to capture and analyze lots of data</a:t>
            </a:r>
          </a:p>
        </p:txBody>
      </p:sp>
    </p:spTree>
    <p:extLst>
      <p:ext uri="{BB962C8B-B14F-4D97-AF65-F5344CB8AC3E}">
        <p14:creationId xmlns:p14="http://schemas.microsoft.com/office/powerpoint/2010/main" val="892547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baseline="0" dirty="0"/>
              <a:t> Emergence of NoSQL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499" y="1726538"/>
            <a:ext cx="8462569" cy="488730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Ironically, the term “NoSQL” was first used as a name for</a:t>
            </a:r>
            <a:r>
              <a:rPr lang="en-US" baseline="0" dirty="0"/>
              <a:t> an open source relational database released in the late 1990’s</a:t>
            </a:r>
          </a:p>
          <a:p>
            <a:r>
              <a:rPr lang="en-US" baseline="0" dirty="0"/>
              <a:t>Term as it is used today was a </a:t>
            </a:r>
            <a:r>
              <a:rPr lang="en-US" dirty="0"/>
              <a:t>hasti</a:t>
            </a:r>
            <a:r>
              <a:rPr lang="en-US" baseline="0" dirty="0"/>
              <a:t>ly-chosen Twitter hash tag for a conference meet-up on the topic in 2009</a:t>
            </a:r>
          </a:p>
          <a:p>
            <a:r>
              <a:rPr lang="en-US" dirty="0"/>
              <a:t>No official general definition for </a:t>
            </a:r>
            <a:r>
              <a:rPr lang="en-US" i="1" dirty="0"/>
              <a:t>NoSQL</a:t>
            </a:r>
            <a:r>
              <a:rPr lang="en-US" dirty="0"/>
              <a:t>, but common characteristics include:</a:t>
            </a:r>
          </a:p>
          <a:p>
            <a:pPr lvl="1"/>
            <a:r>
              <a:rPr lang="en-US" dirty="0"/>
              <a:t>Does not use the relational model (mostly)</a:t>
            </a:r>
          </a:p>
          <a:p>
            <a:pPr lvl="1"/>
            <a:r>
              <a:rPr lang="en-US" dirty="0"/>
              <a:t>Driven by the need to run on clusters</a:t>
            </a:r>
          </a:p>
          <a:p>
            <a:pPr lvl="1"/>
            <a:r>
              <a:rPr lang="en-US" dirty="0"/>
              <a:t>Built for the need to run 21</a:t>
            </a:r>
            <a:r>
              <a:rPr lang="en-US" baseline="30000" dirty="0"/>
              <a:t>st</a:t>
            </a:r>
            <a:r>
              <a:rPr lang="en-US" dirty="0"/>
              <a:t> century web properties</a:t>
            </a:r>
          </a:p>
          <a:p>
            <a:pPr lvl="1"/>
            <a:r>
              <a:rPr lang="en-US" dirty="0"/>
              <a:t>Schema-less</a:t>
            </a:r>
          </a:p>
          <a:p>
            <a:r>
              <a:rPr lang="en-US" dirty="0"/>
              <a:t>More of a movement than a technology</a:t>
            </a:r>
          </a:p>
          <a:p>
            <a:pPr lvl="1"/>
            <a:r>
              <a:rPr lang="en-US" dirty="0"/>
              <a:t>Relational databases are not going away</a:t>
            </a:r>
          </a:p>
          <a:p>
            <a:pPr lvl="1"/>
            <a:r>
              <a:rPr lang="en-US" i="1" dirty="0"/>
              <a:t>Polyglot persistence </a:t>
            </a:r>
            <a:r>
              <a:rPr lang="en-US" dirty="0"/>
              <a:t>– use the type of data store most appropriate for the situation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639491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33B3E-8030-C64C-A60F-A455F824E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Future: Which DBMS should you choose for your application?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71D56-AC79-C547-BFC2-C517892C6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1682496"/>
            <a:ext cx="8229600" cy="4693920"/>
          </a:xfrm>
        </p:spPr>
        <p:txBody>
          <a:bodyPr>
            <a:normAutofit fontScale="92500"/>
          </a:bodyPr>
          <a:lstStyle/>
          <a:p>
            <a:r>
              <a:rPr lang="en-US" dirty="0"/>
              <a:t>Anecdote: "Relational databases can't scale as well as NoSQL"</a:t>
            </a:r>
          </a:p>
          <a:p>
            <a:pPr lvl="1"/>
            <a:r>
              <a:rPr lang="en-US" dirty="0"/>
              <a:t>Reality: Most applications don't need to scale beyond a single server. For applications that do, see </a:t>
            </a:r>
            <a:r>
              <a:rPr lang="en-US" dirty="0" err="1"/>
              <a:t>CockroachDB</a:t>
            </a:r>
            <a:r>
              <a:rPr lang="en-US" dirty="0"/>
              <a:t>, Google Spanner, etc. </a:t>
            </a:r>
          </a:p>
          <a:p>
            <a:r>
              <a:rPr lang="en-US" dirty="0"/>
              <a:t>Anecdote: "Relational databases are harder to use than NoSQL"</a:t>
            </a:r>
          </a:p>
          <a:p>
            <a:pPr lvl="1"/>
            <a:r>
              <a:rPr lang="en-US" dirty="0"/>
              <a:t>Reality: Although relational DBs require you to define your schema, this will probably save you effort in the long-term. A defined schema also allows tools like the Django admin interface.</a:t>
            </a:r>
          </a:p>
          <a:p>
            <a:pPr lvl="2"/>
            <a:r>
              <a:rPr lang="en-US" dirty="0"/>
              <a:t>If you wanted to, you could just store JSON in a relational DB…</a:t>
            </a:r>
          </a:p>
          <a:p>
            <a:r>
              <a:rPr lang="en-US" b="1" dirty="0"/>
              <a:t>Knowledge of different DBMSs is necessary for an informed choice. </a:t>
            </a:r>
            <a:r>
              <a:rPr lang="en-US" dirty="0"/>
              <a:t>My opinion: some NoSQL products </a:t>
            </a:r>
            <a:r>
              <a:rPr lang="en-US" i="1" dirty="0"/>
              <a:t>often</a:t>
            </a:r>
            <a:r>
              <a:rPr lang="en-US" dirty="0"/>
              <a:t> meet a genuine need (e.g., Redis for caching, graph DBs for complex graph queries), while other products are </a:t>
            </a:r>
            <a:r>
              <a:rPr lang="en-US" i="1" dirty="0"/>
              <a:t>usually</a:t>
            </a:r>
            <a:r>
              <a:rPr lang="en-US" dirty="0"/>
              <a:t> not the best choice.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82685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1CB1D-BC5E-D64D-9FEC-C2409FB8BC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Graph Databases</a:t>
            </a:r>
          </a:p>
        </p:txBody>
      </p:sp>
    </p:spTree>
    <p:extLst>
      <p:ext uri="{BB962C8B-B14F-4D97-AF65-F5344CB8AC3E}">
        <p14:creationId xmlns:p14="http://schemas.microsoft.com/office/powerpoint/2010/main" val="3841843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206" y="1783614"/>
            <a:ext cx="8277051" cy="459459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Excel at modeling relationships between entities</a:t>
            </a:r>
          </a:p>
          <a:p>
            <a:r>
              <a:rPr lang="en-US" dirty="0"/>
              <a:t>Terminology</a:t>
            </a:r>
          </a:p>
          <a:p>
            <a:pPr lvl="1"/>
            <a:r>
              <a:rPr lang="en-US" i="1" dirty="0"/>
              <a:t>Node </a:t>
            </a:r>
            <a:r>
              <a:rPr lang="en-US" dirty="0"/>
              <a:t>– an entity or record in the database</a:t>
            </a:r>
          </a:p>
          <a:p>
            <a:pPr lvl="1"/>
            <a:r>
              <a:rPr lang="en-US" i="1" dirty="0"/>
              <a:t>Edge</a:t>
            </a:r>
            <a:r>
              <a:rPr lang="en-US" dirty="0"/>
              <a:t> – a directed relationship connecting two entities</a:t>
            </a:r>
          </a:p>
          <a:p>
            <a:pPr lvl="2"/>
            <a:r>
              <a:rPr lang="en-US" dirty="0"/>
              <a:t>Two nodes can have multiple relationships between them</a:t>
            </a:r>
          </a:p>
          <a:p>
            <a:pPr lvl="1"/>
            <a:r>
              <a:rPr lang="en-US" i="1" dirty="0"/>
              <a:t>Property</a:t>
            </a:r>
            <a:r>
              <a:rPr lang="en-US" dirty="0"/>
              <a:t> – attribute on a node or edge</a:t>
            </a:r>
          </a:p>
          <a:p>
            <a:r>
              <a:rPr lang="en-US" dirty="0"/>
              <a:t>Graphs are queried via </a:t>
            </a:r>
            <a:r>
              <a:rPr lang="en-US" i="1" dirty="0"/>
              <a:t>traversals</a:t>
            </a:r>
          </a:p>
          <a:p>
            <a:pPr lvl="1"/>
            <a:r>
              <a:rPr lang="en-US" dirty="0"/>
              <a:t>Traversing multiple nodes and edges is very fast</a:t>
            </a:r>
          </a:p>
          <a:p>
            <a:pPr lvl="2"/>
            <a:r>
              <a:rPr lang="en-US" dirty="0"/>
              <a:t>Because relationships are determined when data is inserted into the database</a:t>
            </a:r>
          </a:p>
          <a:p>
            <a:pPr lvl="1"/>
            <a:r>
              <a:rPr lang="en-US" dirty="0"/>
              <a:t>Relationships (edges) are persisted just like nodes</a:t>
            </a:r>
          </a:p>
          <a:p>
            <a:pPr lvl="2"/>
            <a:r>
              <a:rPr lang="en-US" dirty="0"/>
              <a:t>Not computed at query time (as in relational databases)</a:t>
            </a:r>
          </a:p>
        </p:txBody>
      </p:sp>
    </p:spTree>
    <p:extLst>
      <p:ext uri="{BB962C8B-B14F-4D97-AF65-F5344CB8AC3E}">
        <p14:creationId xmlns:p14="http://schemas.microsoft.com/office/powerpoint/2010/main" val="3635668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</a:t>
            </a:r>
            <a:r>
              <a:rPr lang="en-US" baseline="0" dirty="0"/>
              <a:t> Database Example</a:t>
            </a:r>
            <a:endParaRPr lang="en-US" dirty="0"/>
          </a:p>
        </p:txBody>
      </p:sp>
      <p:pic>
        <p:nvPicPr>
          <p:cNvPr id="4" name="Content Placeholder 3" descr="Graph Database Example (12)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660" r="-27660"/>
          <a:stretch>
            <a:fillRect/>
          </a:stretch>
        </p:blipFill>
        <p:spPr>
          <a:xfrm>
            <a:off x="139665" y="1726539"/>
            <a:ext cx="9089795" cy="4865702"/>
          </a:xfrm>
        </p:spPr>
      </p:pic>
    </p:spTree>
    <p:extLst>
      <p:ext uri="{BB962C8B-B14F-4D97-AF65-F5344CB8AC3E}">
        <p14:creationId xmlns:p14="http://schemas.microsoft.com/office/powerpoint/2010/main" val="3536847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Database Example</a:t>
            </a:r>
          </a:p>
        </p:txBody>
      </p:sp>
      <p:pic>
        <p:nvPicPr>
          <p:cNvPr id="5" name="Content Placeholder 4" descr="Graph Database Example (13)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334" r="-27334"/>
          <a:stretch>
            <a:fillRect/>
          </a:stretch>
        </p:blipFill>
        <p:spPr>
          <a:xfrm>
            <a:off x="219634" y="1769346"/>
            <a:ext cx="9196420" cy="4922778"/>
          </a:xfrm>
        </p:spPr>
      </p:pic>
    </p:spTree>
    <p:extLst>
      <p:ext uri="{BB962C8B-B14F-4D97-AF65-F5344CB8AC3E}">
        <p14:creationId xmlns:p14="http://schemas.microsoft.com/office/powerpoint/2010/main" val="11263798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Database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572" y="1705428"/>
            <a:ext cx="8527142" cy="464457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Transaction support – graph can only be modified within a transaction</a:t>
            </a:r>
            <a:endParaRPr lang="en-US" baseline="0" dirty="0"/>
          </a:p>
          <a:p>
            <a:pPr lvl="1"/>
            <a:r>
              <a:rPr lang="en-US" dirty="0"/>
              <a:t>No “dangling relationships” allowed</a:t>
            </a:r>
          </a:p>
          <a:p>
            <a:pPr lvl="1"/>
            <a:r>
              <a:rPr lang="en-US" baseline="0" dirty="0"/>
              <a:t>Nodes can only be deleted if they have no edges</a:t>
            </a:r>
            <a:r>
              <a:rPr lang="en-US" dirty="0"/>
              <a:t> connected to them</a:t>
            </a:r>
            <a:endParaRPr lang="en-US" baseline="0" dirty="0"/>
          </a:p>
          <a:p>
            <a:r>
              <a:rPr lang="en-US" baseline="0" dirty="0"/>
              <a:t>Availability via replication</a:t>
            </a:r>
          </a:p>
          <a:p>
            <a:r>
              <a:rPr lang="en-US" baseline="0" dirty="0"/>
              <a:t>Scaling via sharding is difficult since the graph relies heavily on the relationships between its nodes</a:t>
            </a:r>
          </a:p>
          <a:p>
            <a:pPr lvl="1"/>
            <a:r>
              <a:rPr lang="en-US" dirty="0"/>
              <a:t>Fragmentation can be done using domain knowledge (i.e. separating relationships by different geographic</a:t>
            </a:r>
            <a:r>
              <a:rPr lang="en-US" baseline="0" dirty="0"/>
              <a:t> regions, categories, time periods, etc. – factors don’t </a:t>
            </a:r>
            <a:r>
              <a:rPr lang="en-US" dirty="0"/>
              <a:t>get traversed much</a:t>
            </a:r>
            <a:r>
              <a:rPr lang="en-US" baseline="0" dirty="0"/>
              <a:t>)</a:t>
            </a:r>
          </a:p>
          <a:p>
            <a:pPr lvl="2"/>
            <a:r>
              <a:rPr lang="en-US" dirty="0"/>
              <a:t>Traversal across shards is very expensive</a:t>
            </a:r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825510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Interacting with </a:t>
            </a:r>
            <a:r>
              <a:rPr lang="en-US" baseline="0" dirty="0"/>
              <a:t>Graph Databases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952" y="1765905"/>
            <a:ext cx="8382000" cy="453571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Web services / REST APIs exposed by the database</a:t>
            </a:r>
          </a:p>
          <a:p>
            <a:r>
              <a:rPr lang="en-US" dirty="0"/>
              <a:t>Language-specific libraries provided by the database vendor or community</a:t>
            </a:r>
          </a:p>
          <a:p>
            <a:pPr marL="236538" lvl="1" indent="0">
              <a:buNone/>
            </a:pPr>
            <a:r>
              <a:rPr lang="en-US" sz="1500" dirty="0">
                <a:solidFill>
                  <a:srgbClr val="000000"/>
                </a:solidFill>
                <a:latin typeface="Courier New"/>
                <a:cs typeface="Courier New"/>
              </a:rPr>
              <a:t>// Find the names of people who like </a:t>
            </a:r>
            <a:r>
              <a:rPr lang="en-US" sz="1500" i="1" dirty="0">
                <a:solidFill>
                  <a:srgbClr val="000000"/>
                </a:solidFill>
                <a:latin typeface="Courier New"/>
                <a:cs typeface="Courier New"/>
              </a:rPr>
              <a:t>NoSQL Distilled</a:t>
            </a:r>
            <a:br>
              <a:rPr lang="en-US" sz="1500" dirty="0">
                <a:solidFill>
                  <a:srgbClr val="000000"/>
                </a:solidFill>
                <a:latin typeface="Courier New"/>
                <a:cs typeface="Courier New"/>
              </a:rPr>
            </a:br>
            <a:r>
              <a:rPr lang="en-US" sz="1500" dirty="0">
                <a:solidFill>
                  <a:srgbClr val="000000"/>
                </a:solidFill>
                <a:latin typeface="Courier New"/>
                <a:cs typeface="Courier New"/>
              </a:rPr>
              <a:t>Node nosqlDistilled = nodeIndex.get("name",</a:t>
            </a:r>
            <a:br>
              <a:rPr lang="en-US" sz="1500" dirty="0">
                <a:solidFill>
                  <a:srgbClr val="000000"/>
                </a:solidFill>
                <a:latin typeface="Courier New"/>
                <a:cs typeface="Courier New"/>
              </a:rPr>
            </a:br>
            <a:r>
              <a:rPr lang="en-US" sz="1500" dirty="0">
                <a:solidFill>
                  <a:srgbClr val="000000"/>
                </a:solidFill>
                <a:latin typeface="Courier New"/>
                <a:cs typeface="Courier New"/>
              </a:rPr>
              <a:t>                            "NoSQL Distilled").getSingle();</a:t>
            </a:r>
            <a:br>
              <a:rPr lang="en-US" sz="1500" dirty="0">
                <a:solidFill>
                  <a:srgbClr val="000000"/>
                </a:solidFill>
                <a:latin typeface="Courier New"/>
                <a:cs typeface="Courier New"/>
              </a:rPr>
            </a:br>
            <a:r>
              <a:rPr lang="en-US" sz="1500" dirty="0">
                <a:solidFill>
                  <a:srgbClr val="000000"/>
                </a:solidFill>
                <a:latin typeface="Courier New"/>
                <a:cs typeface="Courier New"/>
              </a:rPr>
              <a:t>relationships = nosqlDistilled.getRelationships(INCOMING, LIKES);</a:t>
            </a:r>
            <a:br>
              <a:rPr lang="en-US" sz="1500" dirty="0">
                <a:solidFill>
                  <a:srgbClr val="000000"/>
                </a:solidFill>
                <a:latin typeface="Courier New"/>
                <a:cs typeface="Courier New"/>
              </a:rPr>
            </a:br>
            <a:r>
              <a:rPr lang="en-US" sz="1500" dirty="0">
                <a:solidFill>
                  <a:srgbClr val="000000"/>
                </a:solidFill>
                <a:latin typeface="Courier New"/>
                <a:cs typeface="Courier New"/>
              </a:rPr>
              <a:t>for (Relationship relationship : relationships) {</a:t>
            </a:r>
            <a:br>
              <a:rPr lang="en-US" sz="1500" dirty="0">
                <a:solidFill>
                  <a:srgbClr val="000000"/>
                </a:solidFill>
                <a:latin typeface="Courier New"/>
                <a:cs typeface="Courier New"/>
              </a:rPr>
            </a:br>
            <a:r>
              <a:rPr lang="en-US" sz="1500" dirty="0">
                <a:solidFill>
                  <a:srgbClr val="000000"/>
                </a:solidFill>
                <a:latin typeface="Courier New"/>
                <a:cs typeface="Courier New"/>
              </a:rPr>
              <a:t>    likesNoSQLDistilled.add(relationship.getStartNode());</a:t>
            </a:r>
            <a:br>
              <a:rPr lang="en-US" sz="1500" dirty="0">
                <a:solidFill>
                  <a:srgbClr val="000000"/>
                </a:solidFill>
                <a:latin typeface="Courier New"/>
                <a:cs typeface="Courier New"/>
              </a:rPr>
            </a:br>
            <a:r>
              <a:rPr lang="en-US" sz="1500" dirty="0">
                <a:solidFill>
                  <a:srgbClr val="000000"/>
                </a:solidFill>
                <a:latin typeface="Courier New"/>
                <a:cs typeface="Courier New"/>
              </a:rPr>
              <a:t>}</a:t>
            </a:r>
          </a:p>
          <a:p>
            <a:r>
              <a:rPr lang="en-US" dirty="0"/>
              <a:t>Query languages – allow for expression of complex queries on the graph</a:t>
            </a:r>
          </a:p>
          <a:p>
            <a:pPr lvl="1"/>
            <a:r>
              <a:rPr lang="en-US" dirty="0"/>
              <a:t>Gremlin with Blueprints (JDBC-like) database connectors</a:t>
            </a:r>
          </a:p>
          <a:p>
            <a:pPr lvl="1"/>
            <a:r>
              <a:rPr lang="en-US" dirty="0"/>
              <a:t>Cypher (for neo4j)</a:t>
            </a:r>
          </a:p>
        </p:txBody>
      </p:sp>
    </p:spTree>
    <p:extLst>
      <p:ext uri="{BB962C8B-B14F-4D97-AF65-F5344CB8AC3E}">
        <p14:creationId xmlns:p14="http://schemas.microsoft.com/office/powerpoint/2010/main" val="18303156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Graph</a:t>
            </a:r>
            <a:r>
              <a:rPr lang="en-US" baseline="0" dirty="0"/>
              <a:t> Database Query Language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145" y="1698002"/>
            <a:ext cx="8576735" cy="468020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 “select” statement in Cypher</a:t>
            </a:r>
          </a:p>
          <a:p>
            <a:pPr marL="236538" lvl="1" indent="0">
              <a:buNone/>
            </a:pPr>
            <a: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  <a:t>START beginingNode = (beginning node specification)</a:t>
            </a:r>
            <a:b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</a:br>
            <a: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  <a:t>MATCH (relationship, pattern matches)</a:t>
            </a:r>
            <a:b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</a:br>
            <a: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  <a:t>WHERE (filtering condition: on data in nodes and relationships)</a:t>
            </a:r>
            <a:b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</a:br>
            <a: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  <a:t>RETURN (What to return: nodes, relationships, properties)</a:t>
            </a:r>
            <a:b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</a:br>
            <a: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  <a:t>ORDER BY (properties to order by)</a:t>
            </a:r>
            <a:b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</a:br>
            <a: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  <a:t>SKIP (nodes to skip from top)</a:t>
            </a:r>
            <a:b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</a:br>
            <a: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  <a:t>LIMIT (limit results)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/>
              <a:t>Find the names and locations of Barbara’s friends</a:t>
            </a:r>
          </a:p>
          <a:p>
            <a:pPr lvl="1"/>
            <a:r>
              <a:rPr lang="en-US" dirty="0"/>
              <a:t>Cypher</a:t>
            </a:r>
          </a:p>
          <a:p>
            <a:pPr marL="236538" lvl="1" indent="0">
              <a:buNone/>
            </a:pPr>
            <a:r>
              <a:rPr lang="en-US" sz="1600" dirty="0">
                <a:latin typeface="Courier"/>
                <a:cs typeface="Courier"/>
              </a:rPr>
              <a:t>START barbara = node:nodeIndex(name = "Barbara")</a:t>
            </a:r>
            <a:br>
              <a:rPr lang="en-US" sz="1600" dirty="0">
                <a:latin typeface="Courier"/>
                <a:cs typeface="Courier"/>
              </a:rPr>
            </a:br>
            <a:r>
              <a:rPr lang="en-US" sz="1600" dirty="0">
                <a:latin typeface="Courier"/>
                <a:cs typeface="Courier"/>
              </a:rPr>
              <a:t>MATCH (barbara)-[:FRIEND]-&gt;(friend_node)</a:t>
            </a:r>
            <a:br>
              <a:rPr lang="en-US" sz="1600" dirty="0">
                <a:latin typeface="Courier"/>
                <a:cs typeface="Courier"/>
              </a:rPr>
            </a:br>
            <a:r>
              <a:rPr lang="en-US" sz="1600" dirty="0">
                <a:latin typeface="Courier"/>
                <a:cs typeface="Courier"/>
              </a:rPr>
              <a:t>RETURN friend_node.name,friend_node.location</a:t>
            </a:r>
            <a:endParaRPr lang="en-US" sz="1800" dirty="0">
              <a:latin typeface="Courier"/>
              <a:cs typeface="Courier"/>
            </a:endParaRPr>
          </a:p>
          <a:p>
            <a:pPr lvl="1"/>
            <a:r>
              <a:rPr lang="en-US" dirty="0"/>
              <a:t>Gremlin</a:t>
            </a:r>
          </a:p>
          <a:p>
            <a:pPr marL="236538" lvl="1" indent="0">
              <a:buNone/>
            </a:pPr>
            <a:r>
              <a:rPr lang="en-US" sz="1600" dirty="0">
                <a:latin typeface="Courier"/>
                <a:cs typeface="Courier"/>
              </a:rPr>
              <a:t>g = new Neo4jGraph(‘/path/to/graph/db’)</a:t>
            </a:r>
            <a:br>
              <a:rPr lang="en-US" sz="1600" dirty="0">
                <a:latin typeface="Courier"/>
                <a:cs typeface="Courier"/>
              </a:rPr>
            </a:br>
            <a:r>
              <a:rPr lang="en-US" sz="1600" dirty="0">
                <a:latin typeface="Courier"/>
                <a:cs typeface="Courier"/>
              </a:rPr>
              <a:t>barbara = g.idx(T,v)[[name:’Barbara’]]</a:t>
            </a:r>
            <a:br>
              <a:rPr lang="en-US" sz="1600" dirty="0">
                <a:latin typeface="Courier"/>
                <a:cs typeface="Courier"/>
              </a:rPr>
            </a:br>
            <a:r>
              <a:rPr lang="en-US" sz="1600" dirty="0">
                <a:latin typeface="Courier"/>
                <a:cs typeface="Courier"/>
              </a:rPr>
              <a:t>friends = barbara.out(‘friend’).map</a:t>
            </a:r>
            <a:endParaRPr lang="en-US" sz="1800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1593759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B0243-8FF0-3C45-B8AA-F2AE21D28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 Recording</a:t>
            </a:r>
          </a:p>
        </p:txBody>
      </p:sp>
    </p:spTree>
    <p:extLst>
      <p:ext uri="{BB962C8B-B14F-4D97-AF65-F5344CB8AC3E}">
        <p14:creationId xmlns:p14="http://schemas.microsoft.com/office/powerpoint/2010/main" val="36398577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</a:t>
            </a:r>
            <a:r>
              <a:rPr lang="en-US" baseline="0" dirty="0"/>
              <a:t> Graph Databases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376" y="1767840"/>
            <a:ext cx="8363712" cy="4486656"/>
          </a:xfrm>
        </p:spPr>
        <p:txBody>
          <a:bodyPr>
            <a:normAutofit/>
          </a:bodyPr>
          <a:lstStyle/>
          <a:p>
            <a:r>
              <a:rPr lang="en-US" dirty="0"/>
              <a:t>Use graph databases</a:t>
            </a:r>
            <a:r>
              <a:rPr lang="en-US" baseline="0" dirty="0"/>
              <a:t> for…</a:t>
            </a:r>
          </a:p>
          <a:p>
            <a:pPr lvl="1"/>
            <a:r>
              <a:rPr lang="en-US" dirty="0"/>
              <a:t>Connected data</a:t>
            </a:r>
            <a:r>
              <a:rPr lang="en-US" baseline="0" dirty="0"/>
              <a:t> in link-rich domain (i.e. friends, colleagues, employees, customers, etc.)</a:t>
            </a:r>
          </a:p>
          <a:p>
            <a:pPr lvl="1"/>
            <a:r>
              <a:rPr lang="en-US" baseline="0" dirty="0"/>
              <a:t>Routing or dispatch applications with location data (i.e. maps, directions, distances)</a:t>
            </a:r>
          </a:p>
          <a:p>
            <a:pPr lvl="1"/>
            <a:r>
              <a:rPr lang="en-US" baseline="0" dirty="0"/>
              <a:t>Recommendation engines (i.e. for products, dating services, etc.)</a:t>
            </a:r>
          </a:p>
          <a:p>
            <a:pPr lvl="0"/>
            <a:r>
              <a:rPr lang="en-US" baseline="0" dirty="0"/>
              <a:t>Don’t use graph databases for…</a:t>
            </a:r>
          </a:p>
          <a:p>
            <a:pPr lvl="1"/>
            <a:r>
              <a:rPr lang="en-US" baseline="0" dirty="0"/>
              <a:t>Applications where many or all data entities need to be updated at once or frequently</a:t>
            </a:r>
          </a:p>
          <a:p>
            <a:pPr lvl="1"/>
            <a:r>
              <a:rPr lang="en-US" baseline="0" dirty="0"/>
              <a:t>Data that needs lots of partitioning</a:t>
            </a:r>
          </a:p>
        </p:txBody>
      </p:sp>
    </p:spTree>
    <p:extLst>
      <p:ext uri="{BB962C8B-B14F-4D97-AF65-F5344CB8AC3E}">
        <p14:creationId xmlns:p14="http://schemas.microsoft.com/office/powerpoint/2010/main" val="2787328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0E878-27C1-2A41-A30E-FA9E3A1D6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Popular Graph Databases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952BE1A1-7AA6-494E-B20E-1104AB5ED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12" y="3102123"/>
            <a:ext cx="2299789" cy="86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6968E3-9A91-3C41-809E-A401ACC4394E}"/>
              </a:ext>
            </a:extLst>
          </p:cNvPr>
          <p:cNvSpPr txBox="1"/>
          <p:nvPr/>
        </p:nvSpPr>
        <p:spPr>
          <a:xfrm>
            <a:off x="495554" y="5279400"/>
            <a:ext cx="8152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hlinkClick r:id="rId3"/>
              </a:rPr>
              <a:t>https://en.wikipedia.org/wiki/Graph_database#List_of_graph_databases</a:t>
            </a:r>
            <a:r>
              <a:rPr lang="en-US" dirty="0"/>
              <a:t> </a:t>
            </a:r>
          </a:p>
        </p:txBody>
      </p:sp>
      <p:pic>
        <p:nvPicPr>
          <p:cNvPr id="1032" name="Picture 8" descr="ArangoDB, the multi-model database for graph and beyond">
            <a:extLst>
              <a:ext uri="{FF2B5EF4-FFF2-40B4-BE49-F238E27FC236}">
                <a16:creationId xmlns:a16="http://schemas.microsoft.com/office/drawing/2014/main" id="{52D5A03A-4BC7-4C42-91DC-B9640191E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400" y="2333766"/>
            <a:ext cx="2404363" cy="240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8AF82A3-801E-8049-83CF-8843848AC125}"/>
              </a:ext>
            </a:extLst>
          </p:cNvPr>
          <p:cNvSpPr txBox="1"/>
          <p:nvPr/>
        </p:nvSpPr>
        <p:spPr>
          <a:xfrm>
            <a:off x="4783227" y="4414963"/>
            <a:ext cx="3404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Supports graph, key-value, and document-based access patterns</a:t>
            </a:r>
          </a:p>
        </p:txBody>
      </p:sp>
    </p:spTree>
    <p:extLst>
      <p:ext uri="{BB962C8B-B14F-4D97-AF65-F5344CB8AC3E}">
        <p14:creationId xmlns:p14="http://schemas.microsoft.com/office/powerpoint/2010/main" val="3421944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79862-3F35-EC46-BD68-1E6F82EF5A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Aggregate Data Models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2615DB-5A1B-294A-85D0-CC132E2569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7131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Data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874" y="1682496"/>
            <a:ext cx="8570134" cy="4817158"/>
          </a:xfrm>
        </p:spPr>
        <p:txBody>
          <a:bodyPr>
            <a:normAutofit fontScale="85000" lnSpcReduction="20000"/>
          </a:bodyPr>
          <a:lstStyle/>
          <a:p>
            <a:r>
              <a:rPr lang="en-US" i="1" dirty="0"/>
              <a:t>Aggregate</a:t>
            </a:r>
            <a:r>
              <a:rPr lang="en-US" i="0" baseline="0" dirty="0"/>
              <a:t> – a collection of related objects treated as a unit</a:t>
            </a:r>
          </a:p>
          <a:p>
            <a:pPr lvl="1"/>
            <a:r>
              <a:rPr lang="en-US" dirty="0"/>
              <a:t>Particularly for data manipulation and consistency management</a:t>
            </a:r>
          </a:p>
          <a:p>
            <a:r>
              <a:rPr lang="en-US" i="1" dirty="0"/>
              <a:t>Aggregate-oriented database – </a:t>
            </a:r>
            <a:r>
              <a:rPr lang="en-US" dirty="0"/>
              <a:t>a database comprised of aggregate data structures</a:t>
            </a:r>
            <a:endParaRPr lang="en-US" i="1" dirty="0"/>
          </a:p>
          <a:p>
            <a:pPr lvl="1"/>
            <a:r>
              <a:rPr lang="en-US" dirty="0"/>
              <a:t>Supports atomic manipulation of a single aggregate at a time</a:t>
            </a:r>
          </a:p>
          <a:p>
            <a:pPr lvl="1"/>
            <a:r>
              <a:rPr lang="en-US" dirty="0"/>
              <a:t>Makes it simple to scale out across clusters</a:t>
            </a:r>
          </a:p>
          <a:p>
            <a:pPr lvl="2"/>
            <a:r>
              <a:rPr lang="en-US" dirty="0"/>
              <a:t>Aggregates make natural units for replication and fragmentation/</a:t>
            </a:r>
            <a:r>
              <a:rPr lang="en-US" dirty="0" err="1"/>
              <a:t>sharding</a:t>
            </a:r>
            <a:endParaRPr lang="en-US" dirty="0"/>
          </a:p>
          <a:p>
            <a:pPr lvl="1"/>
            <a:r>
              <a:rPr lang="en-US" dirty="0"/>
              <a:t>Aggregates match up nicely with in-memory data structures</a:t>
            </a:r>
          </a:p>
          <a:p>
            <a:pPr lvl="1"/>
            <a:r>
              <a:rPr lang="en-US" dirty="0"/>
              <a:t>Use a key or ID to look up an aggregate record</a:t>
            </a:r>
          </a:p>
          <a:p>
            <a:r>
              <a:rPr lang="en-US" dirty="0"/>
              <a:t>An </a:t>
            </a:r>
            <a:r>
              <a:rPr lang="en-US" i="1" dirty="0"/>
              <a:t>aggregate-ignorant </a:t>
            </a:r>
            <a:r>
              <a:rPr lang="en-US" dirty="0"/>
              <a:t>data model has no concept of how its components can aggregate together</a:t>
            </a:r>
          </a:p>
          <a:p>
            <a:pPr lvl="1"/>
            <a:r>
              <a:rPr lang="en-US" dirty="0"/>
              <a:t>Can efficiently support query data in multiple ways, but makes it more challenging to scale across clusters</a:t>
            </a:r>
          </a:p>
          <a:p>
            <a:pPr lvl="1"/>
            <a:r>
              <a:rPr lang="en-US" dirty="0"/>
              <a:t>For example: relational databases and graph databases </a:t>
            </a:r>
          </a:p>
        </p:txBody>
      </p:sp>
    </p:spTree>
    <p:extLst>
      <p:ext uri="{BB962C8B-B14F-4D97-AF65-F5344CB8AC3E}">
        <p14:creationId xmlns:p14="http://schemas.microsoft.com/office/powerpoint/2010/main" val="35675237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Aggregate Database Example:</a:t>
            </a:r>
            <a:r>
              <a:rPr lang="en-US" baseline="0" dirty="0"/>
              <a:t> An Initial Relational Model</a:t>
            </a:r>
            <a:endParaRPr lang="en-US" dirty="0"/>
          </a:p>
        </p:txBody>
      </p:sp>
      <p:pic>
        <p:nvPicPr>
          <p:cNvPr id="3" name="Content Placeholder 2" descr="Relational Model Example (12)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501" r="-21501"/>
          <a:stretch>
            <a:fillRect/>
          </a:stretch>
        </p:blipFill>
        <p:spPr>
          <a:xfrm>
            <a:off x="190611" y="1753810"/>
            <a:ext cx="8654097" cy="4632476"/>
          </a:xfrm>
        </p:spPr>
      </p:pic>
    </p:spTree>
    <p:extLst>
      <p:ext uri="{BB962C8B-B14F-4D97-AF65-F5344CB8AC3E}">
        <p14:creationId xmlns:p14="http://schemas.microsoft.com/office/powerpoint/2010/main" val="15999857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Aggregate</a:t>
            </a:r>
            <a:r>
              <a:rPr lang="en-US" baseline="0" dirty="0"/>
              <a:t> Database Example: An Aggregate Data Model</a:t>
            </a:r>
            <a:endParaRPr lang="en-US" dirty="0"/>
          </a:p>
        </p:txBody>
      </p:sp>
      <p:pic>
        <p:nvPicPr>
          <p:cNvPr id="4" name="Content Placeholder 3" descr="Aggregate Data Model Example (12)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42" r="-9642"/>
          <a:stretch>
            <a:fillRect/>
          </a:stretch>
        </p:blipFill>
        <p:spPr>
          <a:xfrm>
            <a:off x="-362857" y="1978242"/>
            <a:ext cx="6579809" cy="3831252"/>
          </a:xfrm>
        </p:spPr>
      </p:pic>
      <p:pic>
        <p:nvPicPr>
          <p:cNvPr id="5" name="Picture 4" descr="Aggregate Record JSON Example 1 (12)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829" y="1693333"/>
            <a:ext cx="3235068" cy="4910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5430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ggregate Record JSON Example 2 (12)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596" y="1721750"/>
            <a:ext cx="3186263" cy="48405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Aggregate Database Example: Another Aggregate Model</a:t>
            </a:r>
          </a:p>
        </p:txBody>
      </p:sp>
      <p:pic>
        <p:nvPicPr>
          <p:cNvPr id="4" name="Content Placeholder 3" descr="Aggregate Data Model Example 2 (12).png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46" r="-33346"/>
          <a:stretch>
            <a:fillRect/>
          </a:stretch>
        </p:blipFill>
        <p:spPr>
          <a:xfrm>
            <a:off x="-1367077" y="1701259"/>
            <a:ext cx="8759733" cy="4689022"/>
          </a:xfrm>
        </p:spPr>
      </p:pic>
    </p:spTree>
    <p:extLst>
      <p:ext uri="{BB962C8B-B14F-4D97-AF65-F5344CB8AC3E}">
        <p14:creationId xmlns:p14="http://schemas.microsoft.com/office/powerpoint/2010/main" val="13505283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Aggregate-Oriented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520" y="1712270"/>
            <a:ext cx="8747986" cy="489424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Key-value databases</a:t>
            </a:r>
          </a:p>
          <a:p>
            <a:pPr lvl="1"/>
            <a:r>
              <a:rPr lang="en-US" dirty="0"/>
              <a:t>Stores data that is opaque to the database</a:t>
            </a:r>
          </a:p>
          <a:p>
            <a:pPr lvl="2"/>
            <a:r>
              <a:rPr lang="en-US" dirty="0"/>
              <a:t>The database cannot see the structure of records, just has a key to access a record</a:t>
            </a:r>
          </a:p>
          <a:p>
            <a:pPr lvl="2"/>
            <a:r>
              <a:rPr lang="en-US" dirty="0"/>
              <a:t>Application needs to deal with this</a:t>
            </a:r>
          </a:p>
          <a:p>
            <a:pPr lvl="1"/>
            <a:r>
              <a:rPr lang="en-US" dirty="0"/>
              <a:t>Allows flexibility regarding what is stored (i.e. text or binary data)</a:t>
            </a:r>
          </a:p>
          <a:p>
            <a:r>
              <a:rPr lang="en-US" dirty="0"/>
              <a:t>Document databases</a:t>
            </a:r>
          </a:p>
          <a:p>
            <a:pPr lvl="1"/>
            <a:r>
              <a:rPr lang="en-US" dirty="0"/>
              <a:t>Stores data whose structure is visible to the database</a:t>
            </a:r>
          </a:p>
          <a:p>
            <a:pPr lvl="2"/>
            <a:r>
              <a:rPr lang="en-US" dirty="0"/>
              <a:t>Imposes limitations on what can be stored</a:t>
            </a:r>
          </a:p>
          <a:p>
            <a:pPr lvl="2"/>
            <a:r>
              <a:rPr lang="en-US" dirty="0"/>
              <a:t>Allows more flexible access to data (i.e. partial records) via querying</a:t>
            </a:r>
          </a:p>
          <a:p>
            <a:r>
              <a:rPr lang="en-US" dirty="0"/>
              <a:t>Both key-value and document databases consist of aggregate records accessed by ID values</a:t>
            </a:r>
          </a:p>
          <a:p>
            <a:r>
              <a:rPr lang="en-US" dirty="0"/>
              <a:t>Column-family databases</a:t>
            </a:r>
          </a:p>
          <a:p>
            <a:pPr lvl="1"/>
            <a:r>
              <a:rPr lang="en-US" dirty="0"/>
              <a:t>Two levels of access to aggregates  (and hence, two pars to the “key” to access an aggregate’s data)</a:t>
            </a:r>
          </a:p>
          <a:p>
            <a:pPr lvl="2"/>
            <a:r>
              <a:rPr lang="en-US" dirty="0"/>
              <a:t>ID – to look up aggregate record</a:t>
            </a:r>
          </a:p>
          <a:p>
            <a:pPr lvl="2"/>
            <a:r>
              <a:rPr lang="en-US" dirty="0"/>
              <a:t>Column name – either a label for a value (name) or a key to a list entry (order id)</a:t>
            </a:r>
          </a:p>
          <a:p>
            <a:pPr lvl="1"/>
            <a:r>
              <a:rPr lang="en-US" dirty="0"/>
              <a:t>Columns are grouped into column families</a:t>
            </a:r>
          </a:p>
        </p:txBody>
      </p:sp>
    </p:spTree>
    <p:extLst>
      <p:ext uri="{BB962C8B-B14F-4D97-AF65-F5344CB8AC3E}">
        <p14:creationId xmlns:p14="http://schemas.microsoft.com/office/powerpoint/2010/main" val="19604982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Relationships in Aggregate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603" y="1705970"/>
            <a:ext cx="8589819" cy="477212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Aggregates contain ID attributes to related aggregates</a:t>
            </a:r>
          </a:p>
          <a:p>
            <a:pPr lvl="1"/>
            <a:r>
              <a:rPr lang="en-US" dirty="0"/>
              <a:t>Require multiple database accesses to traverse relationships</a:t>
            </a:r>
          </a:p>
          <a:p>
            <a:pPr lvl="2"/>
            <a:r>
              <a:rPr lang="en-US" dirty="0"/>
              <a:t>One to lookup ID(s) of related aggregate(s) in main aggregate</a:t>
            </a:r>
          </a:p>
          <a:p>
            <a:pPr lvl="2"/>
            <a:r>
              <a:rPr lang="en-US" dirty="0"/>
              <a:t>One to retrieve each of the related aggregates</a:t>
            </a:r>
          </a:p>
          <a:p>
            <a:pPr lvl="1"/>
            <a:r>
              <a:rPr lang="en-US" dirty="0"/>
              <a:t>Many NoSQL databases provide mechanisms to make relationships visible to the database (to make link-walking easier)</a:t>
            </a:r>
          </a:p>
          <a:p>
            <a:r>
              <a:rPr lang="en-US" dirty="0"/>
              <a:t>Atomicity is limited to each aggregate, so updates to relationships </a:t>
            </a:r>
            <a:r>
              <a:rPr lang="en-US" b="1" dirty="0"/>
              <a:t>require the application to maintain consistency</a:t>
            </a:r>
            <a:r>
              <a:rPr lang="en-US" dirty="0"/>
              <a:t> (which could be difficult!)</a:t>
            </a:r>
          </a:p>
          <a:p>
            <a:r>
              <a:rPr lang="en-US" dirty="0"/>
              <a:t>Aggregate databases become awkward when it is necessary to navigate around many aggregates</a:t>
            </a:r>
          </a:p>
          <a:p>
            <a:r>
              <a:rPr lang="en-US" dirty="0"/>
              <a:t>Graph databases – small nodes connected by many edges</a:t>
            </a:r>
          </a:p>
          <a:p>
            <a:pPr lvl="1"/>
            <a:r>
              <a:rPr lang="en-US" dirty="0"/>
              <a:t>Make navigating complex relationships fast, since linking nodes is done at time of insert, and not at query time</a:t>
            </a:r>
          </a:p>
        </p:txBody>
      </p:sp>
    </p:spTree>
    <p:extLst>
      <p:ext uri="{BB962C8B-B14F-4D97-AF65-F5344CB8AC3E}">
        <p14:creationId xmlns:p14="http://schemas.microsoft.com/office/powerpoint/2010/main" val="22169263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Data</a:t>
            </a:r>
            <a:r>
              <a:rPr lang="en-US" baseline="0" dirty="0"/>
              <a:t> Management Scale </a:t>
            </a:r>
            <a:r>
              <a:rPr lang="en-US" dirty="0"/>
              <a:t>with</a:t>
            </a:r>
            <a:r>
              <a:rPr lang="en-US" baseline="0" dirty="0"/>
              <a:t> Aggregate Databases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824" y="1718235"/>
            <a:ext cx="8501529" cy="464670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Different aggregate data models have differing data management capabilities</a:t>
            </a:r>
            <a:endParaRPr lang="en-US" baseline="0" dirty="0"/>
          </a:p>
          <a:p>
            <a:pPr lvl="1"/>
            <a:r>
              <a:rPr lang="en-US" dirty="0"/>
              <a:t>Key-value databases</a:t>
            </a:r>
            <a:endParaRPr lang="en-US" baseline="0" dirty="0"/>
          </a:p>
          <a:p>
            <a:pPr lvl="2"/>
            <a:r>
              <a:rPr lang="en-US" baseline="0" dirty="0"/>
              <a:t>Opaque data store</a:t>
            </a:r>
          </a:p>
          <a:p>
            <a:pPr lvl="2"/>
            <a:r>
              <a:rPr lang="en-US" baseline="0" dirty="0"/>
              <a:t>Almost no database involvement with managing data</a:t>
            </a:r>
          </a:p>
          <a:p>
            <a:pPr lvl="1"/>
            <a:r>
              <a:rPr lang="en-US" baseline="0" dirty="0"/>
              <a:t>Document databases</a:t>
            </a:r>
          </a:p>
          <a:p>
            <a:pPr lvl="2"/>
            <a:r>
              <a:rPr lang="en-US" baseline="0" dirty="0"/>
              <a:t>Transparent data store</a:t>
            </a:r>
          </a:p>
          <a:p>
            <a:pPr lvl="2"/>
            <a:r>
              <a:rPr lang="en-US" baseline="0" dirty="0"/>
              <a:t>Some facilities in databases to administer data (partial record queries,</a:t>
            </a:r>
            <a:r>
              <a:rPr lang="en-US" dirty="0"/>
              <a:t> indexes)</a:t>
            </a:r>
            <a:endParaRPr lang="en-US" baseline="0" dirty="0"/>
          </a:p>
          <a:p>
            <a:pPr lvl="1"/>
            <a:r>
              <a:rPr lang="en-US" baseline="0" dirty="0"/>
              <a:t>Column family databases</a:t>
            </a:r>
          </a:p>
          <a:p>
            <a:pPr lvl="2"/>
            <a:r>
              <a:rPr lang="en-US" baseline="0" dirty="0"/>
              <a:t>Transparent data store and dynamic schema</a:t>
            </a:r>
          </a:p>
          <a:p>
            <a:pPr lvl="2"/>
            <a:r>
              <a:rPr lang="en-US" baseline="0" dirty="0"/>
              <a:t>Data </a:t>
            </a:r>
            <a:r>
              <a:rPr lang="en-US" dirty="0"/>
              <a:t>management constructs (key spaces, q</a:t>
            </a:r>
            <a:r>
              <a:rPr lang="en-US" baseline="0" dirty="0"/>
              <a:t>uery languages)</a:t>
            </a:r>
          </a:p>
          <a:p>
            <a:pPr lvl="1"/>
            <a:r>
              <a:rPr lang="en-US" dirty="0"/>
              <a:t>Relational databases</a:t>
            </a:r>
          </a:p>
          <a:p>
            <a:pPr lvl="2"/>
            <a:r>
              <a:rPr lang="en-US" dirty="0"/>
              <a:t>Static uniform schema</a:t>
            </a:r>
          </a:p>
          <a:p>
            <a:pPr lvl="2"/>
            <a:r>
              <a:rPr lang="en-US" dirty="0"/>
              <a:t>Database manages the data (integrity constraints, security, etc.)</a:t>
            </a:r>
          </a:p>
        </p:txBody>
      </p:sp>
    </p:spTree>
    <p:extLst>
      <p:ext uri="{BB962C8B-B14F-4D97-AF65-F5344CB8AC3E}">
        <p14:creationId xmlns:p14="http://schemas.microsoft.com/office/powerpoint/2010/main" val="761966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B9C23-D79E-7440-BE87-C11451448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Attendance Quiz:</a:t>
            </a:r>
            <a:br>
              <a:rPr lang="en-US" dirty="0"/>
            </a:br>
            <a:r>
              <a:rPr lang="en-US" dirty="0"/>
              <a:t>Database Architectures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5BE73-51C5-374D-8D3C-9C24B3A901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942" y="1823363"/>
            <a:ext cx="8278483" cy="4345425"/>
          </a:xfrm>
        </p:spPr>
        <p:txBody>
          <a:bodyPr>
            <a:normAutofit/>
          </a:bodyPr>
          <a:lstStyle/>
          <a:p>
            <a:r>
              <a:rPr lang="en-US" dirty="0"/>
              <a:t>Write your name and the date</a:t>
            </a:r>
          </a:p>
          <a:p>
            <a:r>
              <a:rPr lang="en-US" dirty="0"/>
              <a:t>Working with a partner: </a:t>
            </a:r>
          </a:p>
          <a:p>
            <a:pPr lvl="1"/>
            <a:r>
              <a:rPr lang="en-US" dirty="0"/>
              <a:t>Discuss pros and cons of hosting a database on multiple servers</a:t>
            </a:r>
          </a:p>
          <a:p>
            <a:pPr lvl="1"/>
            <a:r>
              <a:rPr lang="en-US" dirty="0"/>
              <a:t>Describe:</a:t>
            </a:r>
          </a:p>
          <a:p>
            <a:pPr lvl="2"/>
            <a:r>
              <a:rPr lang="en-US" dirty="0"/>
              <a:t>Horizontal fragmentation</a:t>
            </a:r>
          </a:p>
          <a:p>
            <a:pPr lvl="2"/>
            <a:r>
              <a:rPr lang="en-US" dirty="0"/>
              <a:t>Vertical fragmentation</a:t>
            </a:r>
          </a:p>
          <a:p>
            <a:pPr lvl="2"/>
            <a:r>
              <a:rPr lang="en-US" dirty="0"/>
              <a:t>Replication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4661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Schema-less</a:t>
            </a:r>
            <a:r>
              <a:rPr lang="en-US" baseline="0" dirty="0"/>
              <a:t> Databases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957" y="1719618"/>
            <a:ext cx="8533923" cy="473577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Common to many NoSQL databases – also called </a:t>
            </a:r>
            <a:r>
              <a:rPr lang="en-US" i="1" dirty="0"/>
              <a:t>emergent schemas</a:t>
            </a:r>
            <a:endParaRPr lang="en-US" dirty="0"/>
          </a:p>
          <a:p>
            <a:r>
              <a:rPr lang="en-US" dirty="0"/>
              <a:t>Advantages</a:t>
            </a:r>
          </a:p>
          <a:p>
            <a:pPr lvl="1"/>
            <a:r>
              <a:rPr lang="en-US" dirty="0"/>
              <a:t>No need to predefine data structure</a:t>
            </a:r>
          </a:p>
          <a:p>
            <a:pPr lvl="1"/>
            <a:r>
              <a:rPr lang="en-US" dirty="0"/>
              <a:t>Good support for </a:t>
            </a:r>
            <a:r>
              <a:rPr lang="en-US" i="1" dirty="0"/>
              <a:t>non-uniform data</a:t>
            </a:r>
          </a:p>
          <a:p>
            <a:r>
              <a:rPr lang="en-US" dirty="0"/>
              <a:t>Disadvantages</a:t>
            </a:r>
          </a:p>
          <a:p>
            <a:pPr lvl="1"/>
            <a:r>
              <a:rPr lang="en-US" dirty="0"/>
              <a:t>Potentially inconsistent names and data types for a single value</a:t>
            </a:r>
          </a:p>
          <a:p>
            <a:pPr lvl="2"/>
            <a:r>
              <a:rPr lang="en-US" dirty="0"/>
              <a:t>Example: "quantity, Quantity, QUANTITY, qty, count, …" or "5, 5.0, five, V …"</a:t>
            </a:r>
          </a:p>
          <a:p>
            <a:pPr lvl="2"/>
            <a:r>
              <a:rPr lang="en-US" dirty="0"/>
              <a:t>The database does not enforce these things because it has no knowledge of the </a:t>
            </a:r>
            <a:r>
              <a:rPr lang="en-US" i="1" dirty="0"/>
              <a:t>implicit schema</a:t>
            </a:r>
            <a:endParaRPr lang="en-US" dirty="0"/>
          </a:p>
          <a:p>
            <a:pPr lvl="1"/>
            <a:r>
              <a:rPr lang="en-US" dirty="0"/>
              <a:t>Management of the implicit schema </a:t>
            </a:r>
            <a:r>
              <a:rPr lang="en-US" b="1" dirty="0"/>
              <a:t>migrates into the application layer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Failure to do this properly can lead to hard-to-catch bugs (e.g., a bug affecting all customers who registered from Jan 1</a:t>
            </a:r>
            <a:r>
              <a:rPr lang="en-US" baseline="30000" dirty="0"/>
              <a:t>st</a:t>
            </a:r>
            <a:r>
              <a:rPr lang="en-US" dirty="0"/>
              <a:t> 2018 until July 4</a:t>
            </a:r>
            <a:r>
              <a:rPr lang="en-US" baseline="30000" dirty="0"/>
              <a:t>th</a:t>
            </a:r>
            <a:r>
              <a:rPr lang="en-US" dirty="0"/>
              <a:t> 2019)</a:t>
            </a:r>
          </a:p>
          <a:p>
            <a:pPr lvl="2"/>
            <a:r>
              <a:rPr lang="en-US" dirty="0"/>
              <a:t>Need to look at code to understand what data and structure is present</a:t>
            </a:r>
          </a:p>
          <a:p>
            <a:pPr lvl="3"/>
            <a:r>
              <a:rPr lang="en-US" dirty="0"/>
              <a:t>No standard location or method for implementing the logic to do this</a:t>
            </a:r>
          </a:p>
          <a:p>
            <a:pPr lvl="2"/>
            <a:r>
              <a:rPr lang="en-US" dirty="0"/>
              <a:t>What do you do if multiple applications need access to the database?</a:t>
            </a:r>
          </a:p>
        </p:txBody>
      </p:sp>
    </p:spTree>
    <p:extLst>
      <p:ext uri="{BB962C8B-B14F-4D97-AF65-F5344CB8AC3E}">
        <p14:creationId xmlns:p14="http://schemas.microsoft.com/office/powerpoint/2010/main" val="38975626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519E7-C001-E145-BBAE-55D1E2A393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Key-Value Databases</a:t>
            </a:r>
          </a:p>
        </p:txBody>
      </p:sp>
    </p:spTree>
    <p:extLst>
      <p:ext uri="{BB962C8B-B14F-4D97-AF65-F5344CB8AC3E}">
        <p14:creationId xmlns:p14="http://schemas.microsoft.com/office/powerpoint/2010/main" val="31316497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Key-Value</a:t>
            </a:r>
            <a:r>
              <a:rPr lang="en-US" baseline="0" dirty="0"/>
              <a:t> Databases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874" y="1698002"/>
            <a:ext cx="8533924" cy="465166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Key-value</a:t>
            </a:r>
            <a:r>
              <a:rPr lang="en-US" baseline="0" dirty="0"/>
              <a:t> store is a simple hash table</a:t>
            </a:r>
          </a:p>
          <a:p>
            <a:pPr lvl="1"/>
            <a:r>
              <a:rPr lang="en-US" dirty="0"/>
              <a:t>Records</a:t>
            </a:r>
            <a:r>
              <a:rPr lang="en-US" baseline="0" dirty="0"/>
              <a:t> access via </a:t>
            </a:r>
            <a:r>
              <a:rPr lang="en-US" i="1" baseline="0" dirty="0"/>
              <a:t>key</a:t>
            </a:r>
            <a:r>
              <a:rPr lang="en-US" i="0" baseline="0" dirty="0"/>
              <a:t> (ID)</a:t>
            </a:r>
          </a:p>
          <a:p>
            <a:pPr lvl="2"/>
            <a:r>
              <a:rPr lang="en-US" dirty="0"/>
              <a:t>A</a:t>
            </a:r>
            <a:r>
              <a:rPr lang="en-US" i="0" baseline="0" dirty="0"/>
              <a:t>kin to a primary key for relational database records</a:t>
            </a:r>
          </a:p>
          <a:p>
            <a:pPr lvl="2"/>
            <a:r>
              <a:rPr lang="en-US" dirty="0"/>
              <a:t>Quickest (or only) way to access a record</a:t>
            </a:r>
            <a:endParaRPr lang="en-US" i="0" baseline="0" dirty="0"/>
          </a:p>
          <a:p>
            <a:pPr lvl="1"/>
            <a:r>
              <a:rPr lang="en-US" i="1" baseline="0" dirty="0"/>
              <a:t>Values</a:t>
            </a:r>
            <a:r>
              <a:rPr lang="en-US" i="0" baseline="0" dirty="0"/>
              <a:t> can be of any type -- database does not care</a:t>
            </a:r>
          </a:p>
          <a:p>
            <a:pPr lvl="2"/>
            <a:r>
              <a:rPr lang="en-US" dirty="0"/>
              <a:t>Like blob data type in relational database</a:t>
            </a:r>
          </a:p>
          <a:p>
            <a:pPr lvl="1"/>
            <a:r>
              <a:rPr lang="en-US" i="1" dirty="0"/>
              <a:t>Bucket</a:t>
            </a:r>
            <a:r>
              <a:rPr lang="en-US" dirty="0"/>
              <a:t> – namespace used to segment keys</a:t>
            </a:r>
          </a:p>
          <a:p>
            <a:pPr lvl="2"/>
            <a:r>
              <a:rPr lang="en-US" dirty="0"/>
              <a:t>Shows up as (sometimes implicit) prefix or suffix to key</a:t>
            </a:r>
            <a:endParaRPr lang="en-US" baseline="0" dirty="0"/>
          </a:p>
          <a:p>
            <a:pPr lvl="0"/>
            <a:r>
              <a:rPr lang="en-US" dirty="0"/>
              <a:t>Operations</a:t>
            </a:r>
          </a:p>
          <a:p>
            <a:pPr lvl="1"/>
            <a:r>
              <a:rPr lang="en-US" i="0" dirty="0"/>
              <a:t>Get a value for a given key</a:t>
            </a:r>
          </a:p>
          <a:p>
            <a:pPr lvl="1"/>
            <a:r>
              <a:rPr lang="en-US" dirty="0"/>
              <a:t>Set (or overwrite or append) a value for a given key</a:t>
            </a:r>
          </a:p>
          <a:p>
            <a:pPr lvl="1"/>
            <a:r>
              <a:rPr lang="en-US" i="0" dirty="0"/>
              <a:t>Delete a key and its associated value</a:t>
            </a:r>
          </a:p>
        </p:txBody>
      </p:sp>
    </p:spTree>
    <p:extLst>
      <p:ext uri="{BB962C8B-B14F-4D97-AF65-F5344CB8AC3E}">
        <p14:creationId xmlns:p14="http://schemas.microsoft.com/office/powerpoint/2010/main" val="2044662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Key-Value</a:t>
            </a:r>
            <a:r>
              <a:rPr lang="en-US" baseline="0" dirty="0"/>
              <a:t> Database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958" y="1712270"/>
            <a:ext cx="8548194" cy="4708744"/>
          </a:xfrm>
        </p:spPr>
        <p:txBody>
          <a:bodyPr>
            <a:normAutofit fontScale="92500"/>
          </a:bodyPr>
          <a:lstStyle/>
          <a:p>
            <a:r>
              <a:rPr lang="en-US" dirty="0"/>
              <a:t>Consistency</a:t>
            </a:r>
            <a:r>
              <a:rPr lang="en-US" baseline="0" dirty="0"/>
              <a:t> only applies in the context of a single key/value pair</a:t>
            </a:r>
          </a:p>
          <a:p>
            <a:pPr lvl="1"/>
            <a:r>
              <a:rPr lang="en-US" dirty="0"/>
              <a:t>Need strategy to handle distributed key-value pairs – i.e. newest write wins, all writes reported and client resolves the conflict</a:t>
            </a:r>
          </a:p>
          <a:p>
            <a:r>
              <a:rPr lang="en-US" dirty="0"/>
              <a:t>No ACID transactions because of performance requirements over distributed cluster</a:t>
            </a:r>
          </a:p>
          <a:p>
            <a:pPr lvl="1"/>
            <a:r>
              <a:rPr lang="en-US" dirty="0"/>
              <a:t>Weaker transaction consistency can be asserted by requiring that a certain number of nodes (</a:t>
            </a:r>
            <a:r>
              <a:rPr lang="en-US" i="1" dirty="0"/>
              <a:t>quorum</a:t>
            </a:r>
            <a:r>
              <a:rPr lang="en-US" dirty="0"/>
              <a:t>) get the write</a:t>
            </a:r>
          </a:p>
          <a:p>
            <a:r>
              <a:rPr lang="en-US" dirty="0"/>
              <a:t>Scale by both fragmentation and replication</a:t>
            </a:r>
          </a:p>
          <a:p>
            <a:pPr lvl="1"/>
            <a:r>
              <a:rPr lang="en-US" dirty="0"/>
              <a:t>Shard by key values (using a uniform function)</a:t>
            </a:r>
          </a:p>
          <a:p>
            <a:pPr lvl="1"/>
            <a:r>
              <a:rPr lang="en-US" dirty="0"/>
              <a:t>Replicas should be available in case a shard fails</a:t>
            </a:r>
          </a:p>
          <a:p>
            <a:pPr lvl="2"/>
            <a:r>
              <a:rPr lang="en-US" dirty="0"/>
              <a:t>Otherwise all reads and writes to the unavailable shard fail</a:t>
            </a:r>
          </a:p>
        </p:txBody>
      </p:sp>
    </p:spTree>
    <p:extLst>
      <p:ext uri="{BB962C8B-B14F-4D97-AF65-F5344CB8AC3E}">
        <p14:creationId xmlns:p14="http://schemas.microsoft.com/office/powerpoint/2010/main" val="719389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Interacting</a:t>
            </a:r>
            <a:r>
              <a:rPr lang="en-US" baseline="0" dirty="0"/>
              <a:t> with Key-Value Databases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958" y="1712270"/>
            <a:ext cx="8505382" cy="4979854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Applications can only query by key, not by values in the data</a:t>
            </a:r>
          </a:p>
          <a:p>
            <a:r>
              <a:rPr lang="en-US" dirty="0"/>
              <a:t>Design of key </a:t>
            </a:r>
            <a:r>
              <a:rPr lang="en-US" baseline="0" dirty="0"/>
              <a:t>is important</a:t>
            </a:r>
          </a:p>
          <a:p>
            <a:pPr lvl="1"/>
            <a:r>
              <a:rPr lang="en-US" dirty="0"/>
              <a:t>Must be unique across the entire database</a:t>
            </a:r>
          </a:p>
          <a:p>
            <a:pPr lvl="1"/>
            <a:r>
              <a:rPr lang="en-US" dirty="0"/>
              <a:t>Bucket can provide</a:t>
            </a:r>
            <a:r>
              <a:rPr lang="en-US" baseline="0" dirty="0"/>
              <a:t> an implicit top-level namespace</a:t>
            </a:r>
          </a:p>
          <a:p>
            <a:pPr lvl="0"/>
            <a:r>
              <a:rPr lang="en-US" dirty="0"/>
              <a:t>How and what data gets stored is managed entirely at the application level</a:t>
            </a:r>
          </a:p>
          <a:p>
            <a:pPr lvl="1"/>
            <a:r>
              <a:rPr lang="en-US" dirty="0"/>
              <a:t>Single key for related data structures</a:t>
            </a:r>
          </a:p>
          <a:p>
            <a:pPr lvl="2"/>
            <a:r>
              <a:rPr lang="en-US" dirty="0"/>
              <a:t>Key incorporates identification data (i.e. user_&lt;sessionID&gt;)</a:t>
            </a:r>
          </a:p>
          <a:p>
            <a:pPr lvl="3"/>
            <a:r>
              <a:rPr lang="en-US" dirty="0"/>
              <a:t>Data can include various nested data structures (i.e. user data including session, profile, cart info)</a:t>
            </a:r>
          </a:p>
          <a:p>
            <a:pPr lvl="2"/>
            <a:r>
              <a:rPr lang="en-US" dirty="0"/>
              <a:t>All data is set and retrieved at once</a:t>
            </a:r>
          </a:p>
          <a:p>
            <a:pPr lvl="1"/>
            <a:r>
              <a:rPr lang="en-US" dirty="0"/>
              <a:t>Different kinds of aggregates all stored in one bucket</a:t>
            </a:r>
          </a:p>
          <a:p>
            <a:pPr lvl="2"/>
            <a:r>
              <a:rPr lang="en-US" dirty="0"/>
              <a:t>Increases chance of key conflicts (i.e. profile and session data with same ID)</a:t>
            </a:r>
          </a:p>
          <a:p>
            <a:pPr lvl="1"/>
            <a:r>
              <a:rPr lang="en-US" dirty="0"/>
              <a:t>Multiple keys for related data structures</a:t>
            </a:r>
          </a:p>
          <a:p>
            <a:pPr lvl="2"/>
            <a:r>
              <a:rPr lang="en-US" dirty="0"/>
              <a:t>Key incorporates name of object being stored (i.e. user_&lt;sessionID&gt;_profile</a:t>
            </a:r>
          </a:p>
          <a:p>
            <a:pPr lvl="2"/>
            <a:r>
              <a:rPr lang="en-US" dirty="0"/>
              <a:t>Multiple targeted fetches needed to retrieve related data</a:t>
            </a:r>
          </a:p>
          <a:p>
            <a:pPr lvl="2"/>
            <a:r>
              <a:rPr lang="en-US" dirty="0"/>
              <a:t>Decreases chance of key conflicts (aggregates have their own specific namespaces)</a:t>
            </a:r>
          </a:p>
          <a:p>
            <a:pPr lvl="1"/>
            <a:r>
              <a:rPr lang="en-US" dirty="0"/>
              <a:t>Expiration times can be assigned to key-value pairs (good for storing transient data)</a:t>
            </a:r>
          </a:p>
        </p:txBody>
      </p:sp>
    </p:spTree>
    <p:extLst>
      <p:ext uri="{BB962C8B-B14F-4D97-AF65-F5344CB8AC3E}">
        <p14:creationId xmlns:p14="http://schemas.microsoft.com/office/powerpoint/2010/main" val="41395382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Key-Value Aggregate</a:t>
            </a:r>
            <a:r>
              <a:rPr lang="en-US" baseline="0" dirty="0"/>
              <a:t> Examples</a:t>
            </a:r>
            <a:endParaRPr lang="en-US" dirty="0"/>
          </a:p>
        </p:txBody>
      </p:sp>
      <p:pic>
        <p:nvPicPr>
          <p:cNvPr id="5" name="Content Placeholder 4" descr="Key Value Database Example 1 (13)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936" r="-45936"/>
          <a:stretch>
            <a:fillRect/>
          </a:stretch>
        </p:blipFill>
        <p:spPr>
          <a:xfrm>
            <a:off x="-1422801" y="1832135"/>
            <a:ext cx="8382663" cy="4487179"/>
          </a:xfrm>
        </p:spPr>
      </p:pic>
      <p:pic>
        <p:nvPicPr>
          <p:cNvPr id="6" name="Picture 5" descr="Key Value Database Example 2 (13)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421" y="3143333"/>
            <a:ext cx="4906085" cy="1579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1700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</a:t>
            </a:r>
            <a:r>
              <a:rPr lang="en-US" baseline="0" dirty="0"/>
              <a:t> Key-Value Databases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477" y="1797884"/>
            <a:ext cx="8262779" cy="4551786"/>
          </a:xfrm>
        </p:spPr>
        <p:txBody>
          <a:bodyPr>
            <a:normAutofit/>
          </a:bodyPr>
          <a:lstStyle/>
          <a:p>
            <a:r>
              <a:rPr lang="en-US" dirty="0"/>
              <a:t>Use key-value databases</a:t>
            </a:r>
            <a:r>
              <a:rPr lang="en-US" baseline="0" dirty="0"/>
              <a:t> for…</a:t>
            </a:r>
          </a:p>
          <a:p>
            <a:pPr lvl="1"/>
            <a:r>
              <a:rPr lang="en-US" baseline="0" dirty="0"/>
              <a:t>Data accessed via a unique key (i.e., pag</a:t>
            </a:r>
            <a:r>
              <a:rPr lang="en-US" dirty="0"/>
              <a:t>e id,</a:t>
            </a:r>
            <a:r>
              <a:rPr lang="en-US" baseline="0" dirty="0"/>
              <a:t> session, user profile, shopping cart, etc.)</a:t>
            </a:r>
          </a:p>
          <a:p>
            <a:pPr lvl="2"/>
            <a:r>
              <a:rPr lang="en-US" dirty="0"/>
              <a:t>Caching</a:t>
            </a:r>
          </a:p>
          <a:p>
            <a:pPr lvl="2"/>
            <a:r>
              <a:rPr lang="en-US" dirty="0"/>
              <a:t>Transient data</a:t>
            </a:r>
            <a:endParaRPr lang="en-US" baseline="0" dirty="0"/>
          </a:p>
          <a:p>
            <a:r>
              <a:rPr lang="en-US" dirty="0"/>
              <a:t>Don</a:t>
            </a:r>
            <a:r>
              <a:rPr lang="fr-FR" dirty="0"/>
              <a:t>’</a:t>
            </a:r>
            <a:r>
              <a:rPr lang="en-US" dirty="0"/>
              <a:t>t</a:t>
            </a:r>
            <a:r>
              <a:rPr lang="en-US" baseline="0" dirty="0"/>
              <a:t> use key-value databases for…</a:t>
            </a:r>
          </a:p>
          <a:p>
            <a:pPr lvl="1"/>
            <a:r>
              <a:rPr lang="en-US" dirty="0"/>
              <a:t>Relationships among data</a:t>
            </a:r>
          </a:p>
          <a:p>
            <a:pPr lvl="1"/>
            <a:r>
              <a:rPr lang="en-US" dirty="0"/>
              <a:t>Multi-operation transactions</a:t>
            </a:r>
          </a:p>
          <a:p>
            <a:pPr lvl="1"/>
            <a:r>
              <a:rPr lang="en-US" dirty="0"/>
              <a:t>Querying by data (value instead of key)</a:t>
            </a:r>
          </a:p>
          <a:p>
            <a:pPr lvl="1"/>
            <a:r>
              <a:rPr lang="en-US" dirty="0"/>
              <a:t>Operations on sets of records</a:t>
            </a:r>
          </a:p>
        </p:txBody>
      </p:sp>
    </p:spTree>
    <p:extLst>
      <p:ext uri="{BB962C8B-B14F-4D97-AF65-F5344CB8AC3E}">
        <p14:creationId xmlns:p14="http://schemas.microsoft.com/office/powerpoint/2010/main" val="28095315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F92FF-95AF-5D44-AAEF-13D32837D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Popular Key-Value Databases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2DAC9C7-3C70-9547-879E-CFCB31AA75C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186" y="3271932"/>
            <a:ext cx="2788976" cy="93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BBFF31C7-72C1-1B4C-A952-C36CF491D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680" y="3062383"/>
            <a:ext cx="12700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873798-F80F-5F4B-A57D-98E0F0554C3F}"/>
              </a:ext>
            </a:extLst>
          </p:cNvPr>
          <p:cNvSpPr txBox="1"/>
          <p:nvPr/>
        </p:nvSpPr>
        <p:spPr>
          <a:xfrm>
            <a:off x="5449824" y="4332383"/>
            <a:ext cx="2267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Memcached</a:t>
            </a:r>
          </a:p>
        </p:txBody>
      </p:sp>
    </p:spTree>
    <p:extLst>
      <p:ext uri="{BB962C8B-B14F-4D97-AF65-F5344CB8AC3E}">
        <p14:creationId xmlns:p14="http://schemas.microsoft.com/office/powerpoint/2010/main" val="13318343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B0243-8FF0-3C45-B8AA-F2AE21D28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 Recording</a:t>
            </a:r>
          </a:p>
        </p:txBody>
      </p:sp>
    </p:spTree>
    <p:extLst>
      <p:ext uri="{BB962C8B-B14F-4D97-AF65-F5344CB8AC3E}">
        <p14:creationId xmlns:p14="http://schemas.microsoft.com/office/powerpoint/2010/main" val="37982057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5BE73-51C5-374D-8D3C-9C24B3A901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942" y="1823363"/>
            <a:ext cx="8278483" cy="4345425"/>
          </a:xfrm>
        </p:spPr>
        <p:txBody>
          <a:bodyPr>
            <a:normAutofit/>
          </a:bodyPr>
          <a:lstStyle/>
          <a:p>
            <a:r>
              <a:rPr lang="en-US" dirty="0"/>
              <a:t>Write your name and the date</a:t>
            </a:r>
          </a:p>
          <a:p>
            <a:r>
              <a:rPr lang="en-US" dirty="0"/>
              <a:t>Working with a partner, draw one or more aggregates to represent the following information:</a:t>
            </a:r>
          </a:p>
          <a:p>
            <a:pPr lvl="1"/>
            <a:r>
              <a:rPr lang="en-US" dirty="0"/>
              <a:t>Alice has borrowed a book, "Through the Looking-Glass," by Lewis Carroll (ISBN: 1949460894, copy number 2, accession number 4837). The book is due back on December 1</a:t>
            </a:r>
            <a:r>
              <a:rPr lang="en-US" baseline="30000" dirty="0"/>
              <a:t>st</a:t>
            </a:r>
            <a:r>
              <a:rPr lang="en-US" dirty="0"/>
              <a:t>, 2021. </a:t>
            </a:r>
          </a:p>
          <a:p>
            <a:pPr lvl="1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0B9C23-D79E-7440-BE87-C11451448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Attendance Quiz:</a:t>
            </a:r>
            <a:br>
              <a:rPr lang="en-US" dirty="0"/>
            </a:br>
            <a:r>
              <a:rPr lang="en-US" dirty="0"/>
              <a:t>Aggregate Data Models</a:t>
            </a:r>
          </a:p>
        </p:txBody>
      </p:sp>
    </p:spTree>
    <p:extLst>
      <p:ext uri="{BB962C8B-B14F-4D97-AF65-F5344CB8AC3E}">
        <p14:creationId xmlns:p14="http://schemas.microsoft.com/office/powerpoint/2010/main" val="1853274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0940" y="1816476"/>
            <a:ext cx="8022604" cy="456530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Emergence of NoSQL</a:t>
            </a:r>
          </a:p>
          <a:p>
            <a:r>
              <a:rPr lang="en-US" dirty="0"/>
              <a:t>NoSQL Databases</a:t>
            </a:r>
          </a:p>
          <a:p>
            <a:pPr lvl="1"/>
            <a:r>
              <a:rPr lang="en-US" dirty="0"/>
              <a:t>Graph databases</a:t>
            </a:r>
          </a:p>
          <a:p>
            <a:pPr lvl="1"/>
            <a:r>
              <a:rPr lang="en-US" baseline="0" dirty="0"/>
              <a:t>Aggregate databases – Key-value, document, and column family</a:t>
            </a:r>
          </a:p>
          <a:p>
            <a:r>
              <a:rPr lang="en-US" dirty="0"/>
              <a:t>Related Topics</a:t>
            </a:r>
          </a:p>
          <a:p>
            <a:pPr lvl="1"/>
            <a:r>
              <a:rPr lang="en-US" dirty="0"/>
              <a:t>Distributed Databases and Consistency with NoSQL</a:t>
            </a:r>
          </a:p>
          <a:p>
            <a:pPr lvl="1"/>
            <a:r>
              <a:rPr lang="en-US" dirty="0"/>
              <a:t>Map-Reduce Pattern</a:t>
            </a:r>
          </a:p>
          <a:p>
            <a:pPr lvl="1"/>
            <a:r>
              <a:rPr lang="en-US" dirty="0"/>
              <a:t>Schema Migrations</a:t>
            </a:r>
          </a:p>
          <a:p>
            <a:pPr lvl="1"/>
            <a:r>
              <a:rPr lang="en-US" dirty="0"/>
              <a:t>Polyglot Persistence</a:t>
            </a:r>
          </a:p>
          <a:p>
            <a:pPr lvl="1"/>
            <a:r>
              <a:rPr lang="en-US" dirty="0"/>
              <a:t>When (not) to use NoSQL</a:t>
            </a:r>
          </a:p>
        </p:txBody>
      </p:sp>
    </p:spTree>
    <p:extLst>
      <p:ext uri="{BB962C8B-B14F-4D97-AF65-F5344CB8AC3E}">
        <p14:creationId xmlns:p14="http://schemas.microsoft.com/office/powerpoint/2010/main" val="11912191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519E7-C001-E145-BBAE-55D1E2A393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Review Homework 10</a:t>
            </a:r>
          </a:p>
        </p:txBody>
      </p:sp>
    </p:spTree>
    <p:extLst>
      <p:ext uri="{BB962C8B-B14F-4D97-AF65-F5344CB8AC3E}">
        <p14:creationId xmlns:p14="http://schemas.microsoft.com/office/powerpoint/2010/main" val="21161327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519E7-C001-E145-BBAE-55D1E2A393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Document Databases</a:t>
            </a:r>
          </a:p>
        </p:txBody>
      </p:sp>
    </p:spTree>
    <p:extLst>
      <p:ext uri="{BB962C8B-B14F-4D97-AF65-F5344CB8AC3E}">
        <p14:creationId xmlns:p14="http://schemas.microsoft.com/office/powerpoint/2010/main" val="12676718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665" y="1769346"/>
            <a:ext cx="8277049" cy="458032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Store of documents with keys to access them</a:t>
            </a:r>
          </a:p>
          <a:p>
            <a:pPr lvl="1"/>
            <a:r>
              <a:rPr lang="en-US" dirty="0"/>
              <a:t>Similar to key-value databases except…</a:t>
            </a:r>
          </a:p>
          <a:p>
            <a:pPr lvl="1"/>
            <a:r>
              <a:rPr lang="en-US" dirty="0"/>
              <a:t>Can see and dynamically manipulate the structure of the documents</a:t>
            </a:r>
          </a:p>
          <a:p>
            <a:pPr lvl="2"/>
            <a:r>
              <a:rPr lang="en-US" dirty="0"/>
              <a:t>Often structured as JSON (textual) data</a:t>
            </a:r>
          </a:p>
          <a:p>
            <a:pPr lvl="2"/>
            <a:r>
              <a:rPr lang="en-US" dirty="0"/>
              <a:t>Each document can have its own structure (non-uniform)</a:t>
            </a:r>
          </a:p>
          <a:p>
            <a:pPr lvl="1"/>
            <a:r>
              <a:rPr lang="en-US" dirty="0"/>
              <a:t>Each document is (automatically) assigned an ID value (_id)</a:t>
            </a:r>
          </a:p>
          <a:p>
            <a:r>
              <a:rPr lang="en-US" dirty="0"/>
              <a:t>Consistency and transactions apply to single documents</a:t>
            </a:r>
          </a:p>
          <a:p>
            <a:pPr lvl="1"/>
            <a:r>
              <a:rPr lang="en-US" dirty="0"/>
              <a:t>If this isn't sufficient for your application, then document databases are a poor fit</a:t>
            </a:r>
          </a:p>
          <a:p>
            <a:r>
              <a:rPr lang="en-US" dirty="0"/>
              <a:t>Replication and sharding are by document</a:t>
            </a:r>
          </a:p>
          <a:p>
            <a:r>
              <a:rPr lang="en-US" dirty="0"/>
              <a:t>Queries to documents can be formatted as JSON</a:t>
            </a:r>
          </a:p>
          <a:p>
            <a:pPr lvl="1"/>
            <a:r>
              <a:rPr lang="en-US" dirty="0"/>
              <a:t>Able to return partial documents</a:t>
            </a:r>
          </a:p>
        </p:txBody>
      </p:sp>
    </p:spTree>
    <p:extLst>
      <p:ext uri="{BB962C8B-B14F-4D97-AF65-F5344CB8AC3E}">
        <p14:creationId xmlns:p14="http://schemas.microsoft.com/office/powerpoint/2010/main" val="31133884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Document Database Example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2159020"/>
              </p:ext>
            </p:extLst>
          </p:nvPr>
        </p:nvGraphicFramePr>
        <p:xfrm>
          <a:off x="3297598" y="1490899"/>
          <a:ext cx="5547567" cy="3473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80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9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9231">
                <a:tc>
                  <a:txBody>
                    <a:bodyPr/>
                    <a:lstStyle/>
                    <a:p>
                      <a:r>
                        <a:rPr lang="en-US" sz="1400" dirty="0"/>
                        <a:t>SQL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Document Database Query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384">
                <a:tc>
                  <a:txBody>
                    <a:bodyPr/>
                    <a:lstStyle/>
                    <a:p>
                      <a:r>
                        <a:rPr lang="en-US" sz="1400" dirty="0"/>
                        <a:t>select * from order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db.order.find()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155">
                <a:tc>
                  <a:txBody>
                    <a:bodyPr/>
                    <a:lstStyle/>
                    <a:p>
                      <a:r>
                        <a:rPr lang="en-US" sz="1400" dirty="0"/>
                        <a:t>select * from order</a:t>
                      </a:r>
                      <a:br>
                        <a:rPr lang="en-US" sz="1400" dirty="0"/>
                      </a:br>
                      <a:r>
                        <a:rPr lang="en-US" sz="1400" baseline="0" dirty="0"/>
                        <a:t>  where customerId = 12345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db.order.find({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  “customerId”:12345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})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7694">
                <a:tc>
                  <a:txBody>
                    <a:bodyPr/>
                    <a:lstStyle/>
                    <a:p>
                      <a:r>
                        <a:rPr lang="en-US" sz="1400" dirty="0"/>
                        <a:t>select orderId, orderDate</a:t>
                      </a:r>
                      <a:r>
                        <a:rPr lang="en-US" sz="1400" baseline="0" dirty="0"/>
                        <a:t> </a:t>
                      </a:r>
                      <a:br>
                        <a:rPr lang="en-US" sz="1400" baseline="0" dirty="0"/>
                      </a:br>
                      <a:r>
                        <a:rPr lang="en-US" sz="1400" baseline="0" dirty="0"/>
                        <a:t>  from order</a:t>
                      </a:r>
                      <a:br>
                        <a:rPr lang="en-US" sz="1400" baseline="0" dirty="0"/>
                      </a:br>
                      <a:r>
                        <a:rPr lang="en-US" sz="1400" baseline="0" dirty="0"/>
                        <a:t>  where customerId = 12345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db.order.find(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  {“customerId”:12345},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  </a:t>
                      </a:r>
                      <a:r>
                        <a:rPr lang="en-US" sz="1400" baseline="0" dirty="0"/>
                        <a:t>{“orderId”:1,”orderDate”:1}</a:t>
                      </a:r>
                      <a:br>
                        <a:rPr lang="en-US" sz="1400" baseline="0" dirty="0"/>
                      </a:br>
                      <a:r>
                        <a:rPr lang="en-US" sz="14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7182">
                <a:tc>
                  <a:txBody>
                    <a:bodyPr/>
                    <a:lstStyle/>
                    <a:p>
                      <a:r>
                        <a:rPr lang="en-US" sz="1400" dirty="0"/>
                        <a:t>select *</a:t>
                      </a:r>
                      <a:br>
                        <a:rPr lang="en-US" sz="1400" baseline="0" dirty="0"/>
                      </a:br>
                      <a:r>
                        <a:rPr lang="en-US" sz="1400" baseline="0" dirty="0"/>
                        <a:t>  from order</a:t>
                      </a:r>
                      <a:br>
                        <a:rPr lang="en-US" sz="1400" baseline="0" dirty="0"/>
                      </a:br>
                      <a:r>
                        <a:rPr lang="en-US" sz="1400" baseline="0" dirty="0"/>
                        <a:t>  natural join </a:t>
                      </a:r>
                      <a:r>
                        <a:rPr lang="en-US" sz="1400" baseline="0" dirty="0" err="1"/>
                        <a:t>orderItem</a:t>
                      </a:r>
                      <a:br>
                        <a:rPr lang="en-US" sz="1400" baseline="0" dirty="0"/>
                      </a:br>
                      <a:r>
                        <a:rPr lang="en-US" sz="1400" baseline="0" dirty="0"/>
                        <a:t>  natural join product p</a:t>
                      </a:r>
                    </a:p>
                    <a:p>
                      <a:r>
                        <a:rPr lang="en-US" sz="1400" baseline="0" dirty="0"/>
                        <a:t>  where p.name like ‘%Refactoring%’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db.order.find({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  “items.product.name”: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   ”/Refactoring/”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})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298834" y="1584008"/>
            <a:ext cx="4482505" cy="46570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>
                <a:latin typeface="Courier New"/>
                <a:cs typeface="Courier New"/>
              </a:rPr>
              <a:t>// in order collection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{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  “customerId”:12345,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  “orderId”:67890,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  “orderDate:”2012-12-06”,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  “items”:[{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    “product”:{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      “id”:112233,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      “name”:”Refactoring”,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      “price”:”15.99”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    },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    “discount”:”10%”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   },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   {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    “product”:{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      “id”:223344,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      “name”:”NoSQL Distilled”,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      “price”:”24.99”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    },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    “discount”:”3.00”,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    “promo-code”:”cybermonday”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  },</a:t>
            </a:r>
            <a:br>
              <a:rPr lang="en-US" sz="1400" dirty="0">
                <a:latin typeface="Courier New"/>
                <a:cs typeface="Courier New"/>
              </a:rPr>
            </a:b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  ],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  …</a:t>
            </a:r>
            <a:br>
              <a:rPr lang="en-US" sz="1400" dirty="0">
                <a:latin typeface="Courier New"/>
                <a:cs typeface="Courier New"/>
              </a:rPr>
            </a:br>
            <a:r>
              <a:rPr lang="en-US" sz="1400" dirty="0">
                <a:latin typeface="Courier New"/>
                <a:cs typeface="Courier New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0518886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Using</a:t>
            </a:r>
            <a:r>
              <a:rPr lang="en-US" baseline="0" dirty="0"/>
              <a:t> Document Databases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048" y="1804416"/>
            <a:ext cx="8353616" cy="445007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Document databases </a:t>
            </a:r>
            <a:r>
              <a:rPr lang="en-US" i="1" dirty="0"/>
              <a:t>can </a:t>
            </a:r>
            <a:r>
              <a:rPr lang="en-US" dirty="0"/>
              <a:t>be used for…</a:t>
            </a:r>
          </a:p>
          <a:p>
            <a:pPr lvl="1"/>
            <a:r>
              <a:rPr lang="en-US" dirty="0"/>
              <a:t>Content management or blogging platforms</a:t>
            </a:r>
          </a:p>
          <a:p>
            <a:pPr lvl="1"/>
            <a:r>
              <a:rPr lang="en-US" dirty="0"/>
              <a:t>Web analytics stores</a:t>
            </a:r>
          </a:p>
          <a:p>
            <a:pPr lvl="1"/>
            <a:r>
              <a:rPr lang="en-US" dirty="0"/>
              <a:t>E-commerce applications</a:t>
            </a:r>
          </a:p>
          <a:p>
            <a:pPr lvl="1"/>
            <a:r>
              <a:rPr lang="en-US" dirty="0"/>
              <a:t>Event logging – central store for different kinds of events with various attributes</a:t>
            </a:r>
          </a:p>
          <a:p>
            <a:r>
              <a:rPr lang="en-US" dirty="0"/>
              <a:t>…</a:t>
            </a:r>
            <a:r>
              <a:rPr lang="en-US" i="1" dirty="0"/>
              <a:t>but </a:t>
            </a:r>
            <a:r>
              <a:rPr lang="en-US" dirty="0"/>
              <a:t>relational databases can be used for many of the same things</a:t>
            </a:r>
          </a:p>
          <a:p>
            <a:r>
              <a:rPr lang="en-US" dirty="0"/>
              <a:t>Do not use document databases for…</a:t>
            </a:r>
          </a:p>
          <a:p>
            <a:pPr lvl="1"/>
            <a:r>
              <a:rPr lang="en-US" dirty="0"/>
              <a:t>Transactions across multiple documents (records)</a:t>
            </a:r>
          </a:p>
          <a:p>
            <a:pPr lvl="1"/>
            <a:r>
              <a:rPr lang="en-US" dirty="0"/>
              <a:t>Ad hoc cross-document queries</a:t>
            </a:r>
          </a:p>
        </p:txBody>
      </p:sp>
    </p:spTree>
    <p:extLst>
      <p:ext uri="{BB962C8B-B14F-4D97-AF65-F5344CB8AC3E}">
        <p14:creationId xmlns:p14="http://schemas.microsoft.com/office/powerpoint/2010/main" val="27663902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66C40-EF94-694B-9631-DB0AABB07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Popular Document Databases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051BE6B-A1C2-204E-B5CC-F9D62DFA5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421573"/>
            <a:ext cx="317500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1B834173-4DD0-2B4D-9EF8-3C07092B6D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26"/>
          <a:stretch/>
        </p:blipFill>
        <p:spPr bwMode="auto">
          <a:xfrm>
            <a:off x="1646254" y="4110038"/>
            <a:ext cx="1682718" cy="1513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ArangoDB, the multi-model database for graph and beyond">
            <a:extLst>
              <a:ext uri="{FF2B5EF4-FFF2-40B4-BE49-F238E27FC236}">
                <a16:creationId xmlns:a16="http://schemas.microsoft.com/office/drawing/2014/main" id="{41C5005F-2E8D-7046-97D5-D12D8D1DC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925" y="2946372"/>
            <a:ext cx="2168158" cy="2168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6C3499-46F6-2243-913F-AFF475E4DC8B}"/>
              </a:ext>
            </a:extLst>
          </p:cNvPr>
          <p:cNvSpPr txBox="1"/>
          <p:nvPr/>
        </p:nvSpPr>
        <p:spPr>
          <a:xfrm>
            <a:off x="5000650" y="4801063"/>
            <a:ext cx="3404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Supports graph, key-value, and document-based access patterns</a:t>
            </a:r>
          </a:p>
        </p:txBody>
      </p:sp>
    </p:spTree>
    <p:extLst>
      <p:ext uri="{BB962C8B-B14F-4D97-AF65-F5344CB8AC3E}">
        <p14:creationId xmlns:p14="http://schemas.microsoft.com/office/powerpoint/2010/main" val="37077019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AE8B4-20FE-7A4E-82D4-92B4A179D4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Column Family Databases</a:t>
            </a:r>
          </a:p>
        </p:txBody>
      </p:sp>
    </p:spTree>
    <p:extLst>
      <p:ext uri="{BB962C8B-B14F-4D97-AF65-F5344CB8AC3E}">
        <p14:creationId xmlns:p14="http://schemas.microsoft.com/office/powerpoint/2010/main" val="20413675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Column Family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059" y="1733176"/>
            <a:ext cx="8665881" cy="472940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Structure of data records</a:t>
            </a:r>
          </a:p>
          <a:p>
            <a:pPr lvl="1"/>
            <a:r>
              <a:rPr lang="en-US" dirty="0"/>
              <a:t>Each record indexed by a key</a:t>
            </a:r>
          </a:p>
          <a:p>
            <a:pPr lvl="1"/>
            <a:r>
              <a:rPr lang="en-US" dirty="0"/>
              <a:t>Columns grouped into column families (like RDBMS tables)</a:t>
            </a:r>
            <a:endParaRPr lang="en-US" dirty="0">
              <a:sym typeface="Wingdings"/>
            </a:endParaRPr>
          </a:p>
          <a:p>
            <a:r>
              <a:rPr lang="en-US" dirty="0">
                <a:sym typeface="Wingdings"/>
              </a:rPr>
              <a:t>Additional mechanisms to assist with data management</a:t>
            </a:r>
          </a:p>
          <a:p>
            <a:pPr lvl="1"/>
            <a:r>
              <a:rPr lang="en-US" dirty="0">
                <a:sym typeface="Wingdings"/>
              </a:rPr>
              <a:t>Key space – top-level container for a certain kind of data (kind of like a schema in RDBMS)</a:t>
            </a:r>
          </a:p>
          <a:p>
            <a:pPr lvl="2"/>
            <a:r>
              <a:rPr lang="en-US" dirty="0">
                <a:sym typeface="Wingdings"/>
              </a:rPr>
              <a:t>Configuration parameters and operations can apply to a key space</a:t>
            </a:r>
          </a:p>
          <a:p>
            <a:pPr lvl="3"/>
            <a:r>
              <a:rPr lang="en-US" dirty="0">
                <a:sym typeface="Wingdings"/>
              </a:rPr>
              <a:t>i.e. number of replicas, data repair operations</a:t>
            </a:r>
          </a:p>
          <a:p>
            <a:pPr lvl="2"/>
            <a:r>
              <a:rPr lang="en-US" dirty="0">
                <a:sym typeface="Wingdings"/>
              </a:rPr>
              <a:t>Columns are specified when a key space is created</a:t>
            </a:r>
          </a:p>
          <a:p>
            <a:pPr lvl="3"/>
            <a:r>
              <a:rPr lang="en-US" dirty="0">
                <a:sym typeface="Wingdings"/>
              </a:rPr>
              <a:t>Some DBs support adding columns at any time, to only rows they pertain to</a:t>
            </a:r>
          </a:p>
          <a:p>
            <a:r>
              <a:rPr lang="en-US" dirty="0">
                <a:sym typeface="Wingdings"/>
              </a:rPr>
              <a:t>Data access</a:t>
            </a:r>
          </a:p>
          <a:p>
            <a:pPr lvl="1"/>
            <a:r>
              <a:rPr lang="en-US" dirty="0">
                <a:sym typeface="Wingdings"/>
              </a:rPr>
              <a:t>Get, set, delete operations</a:t>
            </a:r>
          </a:p>
          <a:p>
            <a:pPr lvl="1"/>
            <a:r>
              <a:rPr lang="en-US" dirty="0">
                <a:sym typeface="Wingdings"/>
              </a:rPr>
              <a:t>Query language (i.e. CQL – Cassandra Query Language)</a:t>
            </a:r>
          </a:p>
        </p:txBody>
      </p:sp>
    </p:spTree>
    <p:extLst>
      <p:ext uri="{BB962C8B-B14F-4D97-AF65-F5344CB8AC3E}">
        <p14:creationId xmlns:p14="http://schemas.microsoft.com/office/powerpoint/2010/main" val="11405956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Column-Family</a:t>
            </a:r>
            <a:r>
              <a:rPr lang="en-US" baseline="0" dirty="0"/>
              <a:t> Database Example</a:t>
            </a:r>
            <a:endParaRPr lang="en-US" dirty="0"/>
          </a:p>
        </p:txBody>
      </p:sp>
      <p:pic>
        <p:nvPicPr>
          <p:cNvPr id="4" name="Content Placeholder 3" descr="Column-Family Database Example (12)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553" r="-19553"/>
          <a:stretch>
            <a:fillRect/>
          </a:stretch>
        </p:blipFill>
        <p:spPr>
          <a:xfrm>
            <a:off x="0" y="1651778"/>
            <a:ext cx="8919234" cy="4774401"/>
          </a:xfrm>
        </p:spPr>
      </p:pic>
    </p:spTree>
    <p:extLst>
      <p:ext uri="{BB962C8B-B14F-4D97-AF65-F5344CB8AC3E}">
        <p14:creationId xmlns:p14="http://schemas.microsoft.com/office/powerpoint/2010/main" val="6159104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Column Family Database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7412" y="3466353"/>
            <a:ext cx="7871946" cy="27940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CREATE COLUMNFAMILY Customer (</a:t>
            </a:r>
            <a:br>
              <a:rPr lang="en-US" dirty="0">
                <a:latin typeface="Courier New"/>
                <a:cs typeface="Courier New"/>
              </a:rPr>
            </a:br>
            <a:r>
              <a:rPr lang="en-US" dirty="0">
                <a:latin typeface="Courier New"/>
                <a:cs typeface="Courier New"/>
              </a:rPr>
              <a:t>  KEY varchar PRIMARY KEY,</a:t>
            </a:r>
            <a:br>
              <a:rPr lang="en-US" dirty="0">
                <a:latin typeface="Courier New"/>
                <a:cs typeface="Courier New"/>
              </a:rPr>
            </a:br>
            <a:r>
              <a:rPr lang="en-US" dirty="0">
                <a:latin typeface="Courier New"/>
                <a:cs typeface="Courier New"/>
              </a:rPr>
              <a:t>  name varchar,</a:t>
            </a:r>
            <a:br>
              <a:rPr lang="en-US" dirty="0">
                <a:latin typeface="Courier New"/>
                <a:cs typeface="Courier New"/>
              </a:rPr>
            </a:br>
            <a:r>
              <a:rPr lang="en-US" dirty="0">
                <a:latin typeface="Courier New"/>
                <a:cs typeface="Courier New"/>
              </a:rPr>
              <a:t>  city varchar,</a:t>
            </a:r>
            <a:br>
              <a:rPr lang="en-US" dirty="0">
                <a:latin typeface="Courier New"/>
                <a:cs typeface="Courier New"/>
              </a:rPr>
            </a:br>
            <a:r>
              <a:rPr lang="en-US" dirty="0">
                <a:latin typeface="Courier New"/>
                <a:cs typeface="Courier New"/>
              </a:rPr>
              <a:t>  web  varchar);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INSERT INTO Customer (KEY,name,city,web)</a:t>
            </a:r>
            <a:br>
              <a:rPr lang="en-US" dirty="0">
                <a:latin typeface="Courier New"/>
                <a:cs typeface="Courier New"/>
              </a:rPr>
            </a:br>
            <a:r>
              <a:rPr lang="en-US" dirty="0">
                <a:latin typeface="Courier New"/>
                <a:cs typeface="Courier New"/>
              </a:rPr>
              <a:t>  VALUES ('mfowler',</a:t>
            </a:r>
            <a:br>
              <a:rPr lang="en-US" dirty="0">
                <a:latin typeface="Courier New"/>
                <a:cs typeface="Courier New"/>
              </a:rPr>
            </a:br>
            <a:r>
              <a:rPr lang="en-US" dirty="0">
                <a:latin typeface="Courier New"/>
                <a:cs typeface="Courier New"/>
              </a:rPr>
              <a:t>            'Martin Fowler',</a:t>
            </a:r>
            <a:br>
              <a:rPr lang="en-US" dirty="0">
                <a:latin typeface="Courier New"/>
                <a:cs typeface="Courier New"/>
              </a:rPr>
            </a:br>
            <a:r>
              <a:rPr lang="en-US" dirty="0">
                <a:latin typeface="Courier New"/>
                <a:cs typeface="Courier New"/>
              </a:rPr>
              <a:t>            'Boston',</a:t>
            </a:r>
            <a:br>
              <a:rPr lang="en-US" dirty="0">
                <a:latin typeface="Courier New"/>
                <a:cs typeface="Courier New"/>
              </a:rPr>
            </a:br>
            <a:r>
              <a:rPr lang="en-US" dirty="0">
                <a:latin typeface="Courier New"/>
                <a:cs typeface="Courier New"/>
              </a:rPr>
              <a:t>            'www.martinfowler.com');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SELECT * FROM Customer;</a:t>
            </a:r>
          </a:p>
          <a:p>
            <a:pPr marL="0" indent="0">
              <a:buNone/>
            </a:pPr>
            <a:r>
              <a:rPr lang="en-US" dirty="0">
                <a:latin typeface="Courier New"/>
                <a:cs typeface="Courier New"/>
              </a:rPr>
              <a:t>SELECT name,web FROM Customer WHERE city='Boston’</a:t>
            </a:r>
          </a:p>
        </p:txBody>
      </p:sp>
      <p:pic>
        <p:nvPicPr>
          <p:cNvPr id="4" name="Picture 3" descr="Column Family Database Example (13)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64" y="1647713"/>
            <a:ext cx="8636000" cy="181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868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E9609-147A-2442-A64B-48BAAD3F23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Emergence of NoSQL</a:t>
            </a:r>
          </a:p>
        </p:txBody>
      </p:sp>
    </p:spTree>
    <p:extLst>
      <p:ext uri="{BB962C8B-B14F-4D97-AF65-F5344CB8AC3E}">
        <p14:creationId xmlns:p14="http://schemas.microsoft.com/office/powerpoint/2010/main" val="31509565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864EEF-2C62-CC4B-ABC4-3D706DA49F30}"/>
              </a:ext>
            </a:extLst>
          </p:cNvPr>
          <p:cNvSpPr/>
          <p:nvPr/>
        </p:nvSpPr>
        <p:spPr>
          <a:xfrm>
            <a:off x="673771" y="2843645"/>
            <a:ext cx="6513095" cy="15400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6B0C0E-4BB8-E346-B156-78927383597B}"/>
              </a:ext>
            </a:extLst>
          </p:cNvPr>
          <p:cNvSpPr/>
          <p:nvPr/>
        </p:nvSpPr>
        <p:spPr>
          <a:xfrm>
            <a:off x="819906" y="3533454"/>
            <a:ext cx="3270180" cy="7058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C5AB63-0986-C342-A835-6BEDB5263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Storage of a Row-Oriented Database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FC90410-3B06-E74A-8F71-740595EC5B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7931881"/>
              </p:ext>
            </p:extLst>
          </p:nvPr>
        </p:nvGraphicFramePr>
        <p:xfrm>
          <a:off x="900116" y="3705907"/>
          <a:ext cx="734535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337">
                  <a:extLst>
                    <a:ext uri="{9D8B030D-6E8A-4147-A177-3AD203B41FA5}">
                      <a16:colId xmlns:a16="http://schemas.microsoft.com/office/drawing/2014/main" val="3964668435"/>
                    </a:ext>
                  </a:extLst>
                </a:gridCol>
                <a:gridCol w="1049337">
                  <a:extLst>
                    <a:ext uri="{9D8B030D-6E8A-4147-A177-3AD203B41FA5}">
                      <a16:colId xmlns:a16="http://schemas.microsoft.com/office/drawing/2014/main" val="3717841495"/>
                    </a:ext>
                  </a:extLst>
                </a:gridCol>
                <a:gridCol w="1049337">
                  <a:extLst>
                    <a:ext uri="{9D8B030D-6E8A-4147-A177-3AD203B41FA5}">
                      <a16:colId xmlns:a16="http://schemas.microsoft.com/office/drawing/2014/main" val="3792092854"/>
                    </a:ext>
                  </a:extLst>
                </a:gridCol>
                <a:gridCol w="1049337">
                  <a:extLst>
                    <a:ext uri="{9D8B030D-6E8A-4147-A177-3AD203B41FA5}">
                      <a16:colId xmlns:a16="http://schemas.microsoft.com/office/drawing/2014/main" val="3485552413"/>
                    </a:ext>
                  </a:extLst>
                </a:gridCol>
                <a:gridCol w="1049337">
                  <a:extLst>
                    <a:ext uri="{9D8B030D-6E8A-4147-A177-3AD203B41FA5}">
                      <a16:colId xmlns:a16="http://schemas.microsoft.com/office/drawing/2014/main" val="3327830945"/>
                    </a:ext>
                  </a:extLst>
                </a:gridCol>
                <a:gridCol w="1049337">
                  <a:extLst>
                    <a:ext uri="{9D8B030D-6E8A-4147-A177-3AD203B41FA5}">
                      <a16:colId xmlns:a16="http://schemas.microsoft.com/office/drawing/2014/main" val="2176914134"/>
                    </a:ext>
                  </a:extLst>
                </a:gridCol>
                <a:gridCol w="1049337">
                  <a:extLst>
                    <a:ext uri="{9D8B030D-6E8A-4147-A177-3AD203B41FA5}">
                      <a16:colId xmlns:a16="http://schemas.microsoft.com/office/drawing/2014/main" val="3485701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email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email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335560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98FCF16-5C32-EB4B-BD77-F6E23D61C040}"/>
              </a:ext>
            </a:extLst>
          </p:cNvPr>
          <p:cNvSpPr txBox="1"/>
          <p:nvPr/>
        </p:nvSpPr>
        <p:spPr>
          <a:xfrm>
            <a:off x="819906" y="3164122"/>
            <a:ext cx="1499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One row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BBEE7E-869D-D249-A990-9A5BC8BBE608}"/>
              </a:ext>
            </a:extLst>
          </p:cNvPr>
          <p:cNvSpPr txBox="1"/>
          <p:nvPr/>
        </p:nvSpPr>
        <p:spPr>
          <a:xfrm>
            <a:off x="673771" y="2434313"/>
            <a:ext cx="1499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One block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67F4DE-C4D0-524E-90EB-5F5201A353C4}"/>
              </a:ext>
            </a:extLst>
          </p:cNvPr>
          <p:cNvSpPr txBox="1"/>
          <p:nvPr/>
        </p:nvSpPr>
        <p:spPr>
          <a:xfrm>
            <a:off x="370702" y="5233992"/>
            <a:ext cx="8402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Consider: </a:t>
            </a:r>
            <a:r>
              <a:rPr lang="en-US" dirty="0">
                <a:latin typeface="Courier" pitchFamily="2" charset="0"/>
              </a:rPr>
              <a:t>SELECT salary FROM info WHERE email = </a:t>
            </a:r>
            <a:r>
              <a:rPr lang="en-US" dirty="0" err="1">
                <a:latin typeface="Courier" pitchFamily="2" charset="0"/>
              </a:rPr>
              <a:t>a@gmail.com</a:t>
            </a:r>
            <a:endParaRPr lang="en-US" sz="2000" dirty="0">
              <a:latin typeface="Courier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5B3CAD-984B-8C47-A20E-5C8744DAEAFF}"/>
              </a:ext>
            </a:extLst>
          </p:cNvPr>
          <p:cNvSpPr txBox="1"/>
          <p:nvPr/>
        </p:nvSpPr>
        <p:spPr>
          <a:xfrm>
            <a:off x="370701" y="5831304"/>
            <a:ext cx="8402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Consider a query including: </a:t>
            </a:r>
            <a:r>
              <a:rPr lang="en-US" sz="2000" dirty="0">
                <a:latin typeface="Courier" pitchFamily="2" charset="0"/>
              </a:rPr>
              <a:t>sum(salary) </a:t>
            </a:r>
          </a:p>
        </p:txBody>
      </p:sp>
    </p:spTree>
    <p:extLst>
      <p:ext uri="{BB962C8B-B14F-4D97-AF65-F5344CB8AC3E}">
        <p14:creationId xmlns:p14="http://schemas.microsoft.com/office/powerpoint/2010/main" val="406903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864EEF-2C62-CC4B-ABC4-3D706DA49F30}"/>
              </a:ext>
            </a:extLst>
          </p:cNvPr>
          <p:cNvSpPr/>
          <p:nvPr/>
        </p:nvSpPr>
        <p:spPr>
          <a:xfrm>
            <a:off x="395416" y="4022926"/>
            <a:ext cx="6513095" cy="15400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6B0C0E-4BB8-E346-B156-78927383597B}"/>
              </a:ext>
            </a:extLst>
          </p:cNvPr>
          <p:cNvSpPr/>
          <p:nvPr/>
        </p:nvSpPr>
        <p:spPr>
          <a:xfrm>
            <a:off x="541551" y="4712735"/>
            <a:ext cx="2219856" cy="7058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C5AB63-0986-C342-A835-6BEDB5263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Storage of a Column-Oriented Database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FC90410-3B06-E74A-8F71-740595EC5B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6803539"/>
              </p:ext>
            </p:extLst>
          </p:nvPr>
        </p:nvGraphicFramePr>
        <p:xfrm>
          <a:off x="621761" y="4885188"/>
          <a:ext cx="734535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337">
                  <a:extLst>
                    <a:ext uri="{9D8B030D-6E8A-4147-A177-3AD203B41FA5}">
                      <a16:colId xmlns:a16="http://schemas.microsoft.com/office/drawing/2014/main" val="3964668435"/>
                    </a:ext>
                  </a:extLst>
                </a:gridCol>
                <a:gridCol w="1049337">
                  <a:extLst>
                    <a:ext uri="{9D8B030D-6E8A-4147-A177-3AD203B41FA5}">
                      <a16:colId xmlns:a16="http://schemas.microsoft.com/office/drawing/2014/main" val="3717841495"/>
                    </a:ext>
                  </a:extLst>
                </a:gridCol>
                <a:gridCol w="1049337">
                  <a:extLst>
                    <a:ext uri="{9D8B030D-6E8A-4147-A177-3AD203B41FA5}">
                      <a16:colId xmlns:a16="http://schemas.microsoft.com/office/drawing/2014/main" val="3792092854"/>
                    </a:ext>
                  </a:extLst>
                </a:gridCol>
                <a:gridCol w="1049337">
                  <a:extLst>
                    <a:ext uri="{9D8B030D-6E8A-4147-A177-3AD203B41FA5}">
                      <a16:colId xmlns:a16="http://schemas.microsoft.com/office/drawing/2014/main" val="3485552413"/>
                    </a:ext>
                  </a:extLst>
                </a:gridCol>
                <a:gridCol w="1049337">
                  <a:extLst>
                    <a:ext uri="{9D8B030D-6E8A-4147-A177-3AD203B41FA5}">
                      <a16:colId xmlns:a16="http://schemas.microsoft.com/office/drawing/2014/main" val="3327830945"/>
                    </a:ext>
                  </a:extLst>
                </a:gridCol>
                <a:gridCol w="1049337">
                  <a:extLst>
                    <a:ext uri="{9D8B030D-6E8A-4147-A177-3AD203B41FA5}">
                      <a16:colId xmlns:a16="http://schemas.microsoft.com/office/drawing/2014/main" val="2176914134"/>
                    </a:ext>
                  </a:extLst>
                </a:gridCol>
                <a:gridCol w="1049337">
                  <a:extLst>
                    <a:ext uri="{9D8B030D-6E8A-4147-A177-3AD203B41FA5}">
                      <a16:colId xmlns:a16="http://schemas.microsoft.com/office/drawing/2014/main" val="3485701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335560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98FCF16-5C32-EB4B-BD77-F6E23D61C040}"/>
              </a:ext>
            </a:extLst>
          </p:cNvPr>
          <p:cNvSpPr txBox="1"/>
          <p:nvPr/>
        </p:nvSpPr>
        <p:spPr>
          <a:xfrm>
            <a:off x="541550" y="4343403"/>
            <a:ext cx="2115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One key-value pair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BBEE7E-869D-D249-A990-9A5BC8BBE608}"/>
              </a:ext>
            </a:extLst>
          </p:cNvPr>
          <p:cNvSpPr txBox="1"/>
          <p:nvPr/>
        </p:nvSpPr>
        <p:spPr>
          <a:xfrm>
            <a:off x="395416" y="3675379"/>
            <a:ext cx="1499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One block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4CCF727-2217-2E46-BCDF-C686CB2A24F3}"/>
              </a:ext>
            </a:extLst>
          </p:cNvPr>
          <p:cNvSpPr/>
          <p:nvPr/>
        </p:nvSpPr>
        <p:spPr>
          <a:xfrm>
            <a:off x="395416" y="1993340"/>
            <a:ext cx="6513095" cy="15400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0E57A72-8C9E-1743-9F50-D6C3A5C779EB}"/>
              </a:ext>
            </a:extLst>
          </p:cNvPr>
          <p:cNvSpPr/>
          <p:nvPr/>
        </p:nvSpPr>
        <p:spPr>
          <a:xfrm>
            <a:off x="541551" y="2683149"/>
            <a:ext cx="2219856" cy="7058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Table 4">
            <a:extLst>
              <a:ext uri="{FF2B5EF4-FFF2-40B4-BE49-F238E27FC236}">
                <a16:creationId xmlns:a16="http://schemas.microsoft.com/office/drawing/2014/main" id="{A26B9BAB-A880-C549-BEB9-124056ADFE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6838342"/>
              </p:ext>
            </p:extLst>
          </p:nvPr>
        </p:nvGraphicFramePr>
        <p:xfrm>
          <a:off x="621761" y="2855602"/>
          <a:ext cx="734535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337">
                  <a:extLst>
                    <a:ext uri="{9D8B030D-6E8A-4147-A177-3AD203B41FA5}">
                      <a16:colId xmlns:a16="http://schemas.microsoft.com/office/drawing/2014/main" val="3964668435"/>
                    </a:ext>
                  </a:extLst>
                </a:gridCol>
                <a:gridCol w="1049337">
                  <a:extLst>
                    <a:ext uri="{9D8B030D-6E8A-4147-A177-3AD203B41FA5}">
                      <a16:colId xmlns:a16="http://schemas.microsoft.com/office/drawing/2014/main" val="3717841495"/>
                    </a:ext>
                  </a:extLst>
                </a:gridCol>
                <a:gridCol w="1049337">
                  <a:extLst>
                    <a:ext uri="{9D8B030D-6E8A-4147-A177-3AD203B41FA5}">
                      <a16:colId xmlns:a16="http://schemas.microsoft.com/office/drawing/2014/main" val="3792092854"/>
                    </a:ext>
                  </a:extLst>
                </a:gridCol>
                <a:gridCol w="1049337">
                  <a:extLst>
                    <a:ext uri="{9D8B030D-6E8A-4147-A177-3AD203B41FA5}">
                      <a16:colId xmlns:a16="http://schemas.microsoft.com/office/drawing/2014/main" val="3485552413"/>
                    </a:ext>
                  </a:extLst>
                </a:gridCol>
                <a:gridCol w="1049337">
                  <a:extLst>
                    <a:ext uri="{9D8B030D-6E8A-4147-A177-3AD203B41FA5}">
                      <a16:colId xmlns:a16="http://schemas.microsoft.com/office/drawing/2014/main" val="3327830945"/>
                    </a:ext>
                  </a:extLst>
                </a:gridCol>
                <a:gridCol w="1049337">
                  <a:extLst>
                    <a:ext uri="{9D8B030D-6E8A-4147-A177-3AD203B41FA5}">
                      <a16:colId xmlns:a16="http://schemas.microsoft.com/office/drawing/2014/main" val="2176914134"/>
                    </a:ext>
                  </a:extLst>
                </a:gridCol>
                <a:gridCol w="1049337">
                  <a:extLst>
                    <a:ext uri="{9D8B030D-6E8A-4147-A177-3AD203B41FA5}">
                      <a16:colId xmlns:a16="http://schemas.microsoft.com/office/drawing/2014/main" val="3485701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email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email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email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3355602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886C4473-07B1-9442-861D-0C96BC095A26}"/>
              </a:ext>
            </a:extLst>
          </p:cNvPr>
          <p:cNvSpPr txBox="1"/>
          <p:nvPr/>
        </p:nvSpPr>
        <p:spPr>
          <a:xfrm>
            <a:off x="541550" y="2313817"/>
            <a:ext cx="2115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One key-value pair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0133DB3-AEB0-C843-8D37-A181DED146DD}"/>
              </a:ext>
            </a:extLst>
          </p:cNvPr>
          <p:cNvSpPr txBox="1"/>
          <p:nvPr/>
        </p:nvSpPr>
        <p:spPr>
          <a:xfrm>
            <a:off x="395416" y="1645793"/>
            <a:ext cx="1499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One block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FE079C-A39A-9546-BEC8-DDA4A7618B4C}"/>
              </a:ext>
            </a:extLst>
          </p:cNvPr>
          <p:cNvSpPr txBox="1"/>
          <p:nvPr/>
        </p:nvSpPr>
        <p:spPr>
          <a:xfrm>
            <a:off x="345989" y="5692796"/>
            <a:ext cx="8402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Consider: </a:t>
            </a:r>
            <a:r>
              <a:rPr lang="en-US" dirty="0">
                <a:latin typeface="Courier" pitchFamily="2" charset="0"/>
              </a:rPr>
              <a:t>SELECT salary FROM info WHERE email = </a:t>
            </a:r>
            <a:r>
              <a:rPr lang="en-US" dirty="0" err="1">
                <a:latin typeface="Courier" pitchFamily="2" charset="0"/>
              </a:rPr>
              <a:t>a@gmail.com</a:t>
            </a:r>
            <a:endParaRPr lang="en-US" sz="2000" dirty="0">
              <a:latin typeface="Courier" pitchFamily="2" charset="0"/>
            </a:endParaRPr>
          </a:p>
          <a:p>
            <a:r>
              <a:rPr lang="en-US" sz="2000" dirty="0"/>
              <a:t>Consider a query including: </a:t>
            </a:r>
            <a:r>
              <a:rPr lang="en-US" sz="2000" dirty="0">
                <a:latin typeface="Courier" pitchFamily="2" charset="0"/>
              </a:rPr>
              <a:t>sum(salary) </a:t>
            </a:r>
          </a:p>
        </p:txBody>
      </p:sp>
    </p:spTree>
    <p:extLst>
      <p:ext uri="{BB962C8B-B14F-4D97-AF65-F5344CB8AC3E}">
        <p14:creationId xmlns:p14="http://schemas.microsoft.com/office/powerpoint/2010/main" val="34086410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Using Column Family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633" y="1742303"/>
            <a:ext cx="8501448" cy="459671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Consider </a:t>
            </a:r>
            <a:r>
              <a:rPr lang="en-US" baseline="0" dirty="0"/>
              <a:t>column family </a:t>
            </a:r>
            <a:r>
              <a:rPr lang="en-US" dirty="0"/>
              <a:t>databases when you know the access pattern of. Perhaps for:</a:t>
            </a:r>
            <a:endParaRPr lang="en-US" baseline="0" dirty="0"/>
          </a:p>
          <a:p>
            <a:pPr lvl="1"/>
            <a:r>
              <a:rPr lang="en-US" dirty="0" err="1"/>
              <a:t>OnLine</a:t>
            </a:r>
            <a:r>
              <a:rPr lang="en-US" dirty="0"/>
              <a:t> Analytical Processing: OLAP (e.g., event logging and analysis)</a:t>
            </a:r>
            <a:endParaRPr lang="en-US" baseline="0" dirty="0"/>
          </a:p>
          <a:p>
            <a:pPr lvl="1"/>
            <a:r>
              <a:rPr lang="en-US" baseline="0" dirty="0"/>
              <a:t>Counters</a:t>
            </a:r>
          </a:p>
          <a:p>
            <a:pPr lvl="1"/>
            <a:r>
              <a:rPr lang="en-US" dirty="0"/>
              <a:t>Content management and blogging platforms (e.g., running </a:t>
            </a:r>
            <a:r>
              <a:rPr lang="en-US" dirty="0" err="1"/>
              <a:t>medium.com</a:t>
            </a:r>
            <a:r>
              <a:rPr lang="en-US" dirty="0"/>
              <a:t>, </a:t>
            </a:r>
            <a:r>
              <a:rPr lang="en-US" dirty="0" err="1"/>
              <a:t>tumblr.com</a:t>
            </a:r>
            <a:r>
              <a:rPr lang="en-US" dirty="0"/>
              <a:t>, etc.) </a:t>
            </a:r>
          </a:p>
          <a:p>
            <a:pPr lvl="2"/>
            <a:r>
              <a:rPr lang="en-US" baseline="0" dirty="0"/>
              <a:t>Less compelling for hosting a single blog</a:t>
            </a:r>
          </a:p>
          <a:p>
            <a:pPr lvl="0"/>
            <a:r>
              <a:rPr lang="en-US" baseline="0" dirty="0"/>
              <a:t>Do not use column family databases…</a:t>
            </a:r>
          </a:p>
          <a:p>
            <a:pPr lvl="1"/>
            <a:r>
              <a:rPr lang="en-US" baseline="0" dirty="0"/>
              <a:t>When the data's access pattern(s) should be flexible</a:t>
            </a:r>
          </a:p>
          <a:p>
            <a:pPr lvl="2"/>
            <a:r>
              <a:rPr lang="en-US" dirty="0"/>
              <a:t>E.g., systems requiring ad-hoc aggregate queries, or which might need to support such queries in the future. Scalability is dependent on knowledge of data access patterns.</a:t>
            </a:r>
          </a:p>
          <a:p>
            <a:pPr lvl="1"/>
            <a:r>
              <a:rPr lang="en-US" baseline="0" dirty="0"/>
              <a:t>For systems requiring ACID </a:t>
            </a:r>
            <a:r>
              <a:rPr lang="en-US" dirty="0"/>
              <a:t>transactions</a:t>
            </a:r>
          </a:p>
          <a:p>
            <a:pPr lvl="1"/>
            <a:r>
              <a:rPr lang="en-US" dirty="0" err="1"/>
              <a:t>OnLine</a:t>
            </a:r>
            <a:r>
              <a:rPr lang="en-US" dirty="0"/>
              <a:t> Transaction Processing: OLTP (e.g., financial transactions)</a:t>
            </a:r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19929420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8539B-F966-BF4F-B99E-9E9C8C6E2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Popular Column Family Databases</a:t>
            </a:r>
          </a:p>
        </p:txBody>
      </p:sp>
      <p:pic>
        <p:nvPicPr>
          <p:cNvPr id="4098" name="Picture 2" descr="Cassandra logo">
            <a:extLst>
              <a:ext uri="{FF2B5EF4-FFF2-40B4-BE49-F238E27FC236}">
                <a16:creationId xmlns:a16="http://schemas.microsoft.com/office/drawing/2014/main" id="{4FF63883-9CC5-AE41-9199-FA4AED9B0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293" y="2237978"/>
            <a:ext cx="2496805" cy="166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33BCEF1-BE31-9341-90C8-E95C751E7697}"/>
              </a:ext>
            </a:extLst>
          </p:cNvPr>
          <p:cNvSpPr/>
          <p:nvPr/>
        </p:nvSpPr>
        <p:spPr>
          <a:xfrm>
            <a:off x="5454961" y="2356844"/>
            <a:ext cx="26725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/>
              <a:t>Google Cloud Bigtable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046A60-35A6-E346-AF94-87AD9FC39D62}"/>
              </a:ext>
            </a:extLst>
          </p:cNvPr>
          <p:cNvSpPr txBox="1"/>
          <p:nvPr/>
        </p:nvSpPr>
        <p:spPr>
          <a:xfrm>
            <a:off x="5468392" y="2898372"/>
            <a:ext cx="2645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Amazon DynamoDB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DAD66BBF-499D-A145-88F4-DEAD18D23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071318"/>
            <a:ext cx="3810000" cy="97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Apache Accumulo Logo">
            <a:extLst>
              <a:ext uri="{FF2B5EF4-FFF2-40B4-BE49-F238E27FC236}">
                <a16:creationId xmlns:a16="http://schemas.microsoft.com/office/drawing/2014/main" id="{8A1E276B-C95F-6048-8478-5B141C949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5358320"/>
            <a:ext cx="31750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8D53BC5-7579-DA40-8EBC-4E66A00959AD}"/>
              </a:ext>
            </a:extLst>
          </p:cNvPr>
          <p:cNvSpPr/>
          <p:nvPr/>
        </p:nvSpPr>
        <p:spPr>
          <a:xfrm>
            <a:off x="1916989" y="1786136"/>
            <a:ext cx="16209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u="sng" dirty="0"/>
              <a:t>Open Source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91C518-14B6-CF46-AD38-07706140AC26}"/>
              </a:ext>
            </a:extLst>
          </p:cNvPr>
          <p:cNvSpPr/>
          <p:nvPr/>
        </p:nvSpPr>
        <p:spPr>
          <a:xfrm>
            <a:off x="5871069" y="1786136"/>
            <a:ext cx="18650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u="sng" dirty="0"/>
              <a:t>Cloud Services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D624FE-1E34-904C-925D-1EEDD2B8B078}"/>
              </a:ext>
            </a:extLst>
          </p:cNvPr>
          <p:cNvSpPr/>
          <p:nvPr/>
        </p:nvSpPr>
        <p:spPr>
          <a:xfrm>
            <a:off x="6040059" y="4160158"/>
            <a:ext cx="1502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u="sng" dirty="0"/>
              <a:t>Time Series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9E8351-7103-5C4E-A029-7943EA5BE878}"/>
              </a:ext>
            </a:extLst>
          </p:cNvPr>
          <p:cNvSpPr/>
          <p:nvPr/>
        </p:nvSpPr>
        <p:spPr>
          <a:xfrm>
            <a:off x="6182694" y="4649108"/>
            <a:ext cx="12170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err="1"/>
              <a:t>InfluxDB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255419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FE0B2-0D7E-FD42-AB73-BAB0B88251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NoSQL Design Activity</a:t>
            </a:r>
          </a:p>
        </p:txBody>
      </p:sp>
    </p:spTree>
    <p:extLst>
      <p:ext uri="{BB962C8B-B14F-4D97-AF65-F5344CB8AC3E}">
        <p14:creationId xmlns:p14="http://schemas.microsoft.com/office/powerpoint/2010/main" val="29423552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15DCB-7283-B84B-A82D-4B0AA1C41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NoSQL Design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4265D-4563-D74E-B54B-2E606BE98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144" y="1816608"/>
            <a:ext cx="8363712" cy="4413504"/>
          </a:xfrm>
        </p:spPr>
        <p:txBody>
          <a:bodyPr>
            <a:normAutofit/>
          </a:bodyPr>
          <a:lstStyle/>
          <a:p>
            <a:r>
              <a:rPr lang="en-US" dirty="0"/>
              <a:t>Working with your project team:</a:t>
            </a:r>
          </a:p>
          <a:p>
            <a:r>
              <a:rPr lang="en-US" dirty="0"/>
              <a:t>Identify a NoSQL DB that might serve a purpose for your application. Describe how you might use it, and the pros and cons of using it in combination with or instead of a RDBMs:</a:t>
            </a:r>
          </a:p>
          <a:p>
            <a:pPr lvl="1"/>
            <a:r>
              <a:rPr lang="en-US" dirty="0"/>
              <a:t>Key-value store: think about key design and level</a:t>
            </a:r>
          </a:p>
          <a:p>
            <a:pPr lvl="1"/>
            <a:r>
              <a:rPr lang="en-US" dirty="0"/>
              <a:t>Document database: think about keys and nested aggregates</a:t>
            </a:r>
          </a:p>
          <a:p>
            <a:pPr lvl="1"/>
            <a:r>
              <a:rPr lang="en-US" dirty="0"/>
              <a:t>Column family database: think about column families</a:t>
            </a:r>
          </a:p>
          <a:p>
            <a:pPr lvl="1"/>
            <a:r>
              <a:rPr lang="en-US" dirty="0"/>
              <a:t>Graph database: think about nodes for each entity, with relationships of various types connecting them</a:t>
            </a:r>
          </a:p>
        </p:txBody>
      </p:sp>
    </p:spTree>
    <p:extLst>
      <p:ext uri="{BB962C8B-B14F-4D97-AF65-F5344CB8AC3E}">
        <p14:creationId xmlns:p14="http://schemas.microsoft.com/office/powerpoint/2010/main" val="109085584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Related Issues</a:t>
            </a:r>
          </a:p>
        </p:txBody>
      </p:sp>
    </p:spTree>
    <p:extLst>
      <p:ext uri="{BB962C8B-B14F-4D97-AF65-F5344CB8AC3E}">
        <p14:creationId xmlns:p14="http://schemas.microsoft.com/office/powerpoint/2010/main" val="13751749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686" y="1712270"/>
            <a:ext cx="8519654" cy="497985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Single server – simplest model, everything</a:t>
            </a:r>
            <a:r>
              <a:rPr lang="en-US" baseline="0" dirty="0"/>
              <a:t> on one machine (or </a:t>
            </a:r>
            <a:r>
              <a:rPr lang="en-US" i="1" baseline="0" dirty="0"/>
              <a:t>node</a:t>
            </a:r>
            <a:r>
              <a:rPr lang="en-US" baseline="0" dirty="0"/>
              <a:t>)</a:t>
            </a:r>
          </a:p>
          <a:p>
            <a:r>
              <a:rPr lang="en-US" i="1" dirty="0"/>
              <a:t>Sharding</a:t>
            </a:r>
            <a:r>
              <a:rPr lang="en-US" dirty="0"/>
              <a:t> (fragmentation) – storing data (aggregates) across multiple nodes</a:t>
            </a:r>
          </a:p>
          <a:p>
            <a:pPr lvl="1"/>
            <a:r>
              <a:rPr lang="en-US" i="1" dirty="0"/>
              <a:t>Auto-sharding -- </a:t>
            </a:r>
            <a:r>
              <a:rPr lang="en-US" dirty="0"/>
              <a:t>some databases handle the logistics of sharding so that the application does not have to</a:t>
            </a:r>
          </a:p>
          <a:p>
            <a:r>
              <a:rPr lang="en-US" dirty="0"/>
              <a:t>Replication – duplicate data (aggregates) over multiple nodes</a:t>
            </a:r>
          </a:p>
          <a:p>
            <a:pPr lvl="1"/>
            <a:r>
              <a:rPr lang="en-US" dirty="0"/>
              <a:t>Primary-standby (master-slave) replication – one primary node responsible for updates, one or more standby nodes support reads</a:t>
            </a:r>
          </a:p>
          <a:p>
            <a:pPr lvl="1"/>
            <a:r>
              <a:rPr lang="en-US" dirty="0"/>
              <a:t>Peer-to-peer (multi-master) replication</a:t>
            </a:r>
          </a:p>
          <a:p>
            <a:pPr lvl="2"/>
            <a:r>
              <a:rPr lang="en-US" dirty="0"/>
              <a:t>Each node does reads and writes, and communicates its changes to other nodes</a:t>
            </a:r>
          </a:p>
          <a:p>
            <a:pPr lvl="3"/>
            <a:r>
              <a:rPr lang="en-US" dirty="0"/>
              <a:t>Eliminates any one master as a single point of failure</a:t>
            </a:r>
          </a:p>
          <a:p>
            <a:pPr lvl="2"/>
            <a:r>
              <a:rPr lang="en-US" dirty="0"/>
              <a:t>Drawbacks include complex synchronization system and inconsistency issues (e.g., write-write conflicts, when two users update the same data item on separate nodes)</a:t>
            </a:r>
          </a:p>
        </p:txBody>
      </p:sp>
    </p:spTree>
    <p:extLst>
      <p:ext uri="{BB962C8B-B14F-4D97-AF65-F5344CB8AC3E}">
        <p14:creationId xmlns:p14="http://schemas.microsoft.com/office/powerpoint/2010/main" val="5887933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ACID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769346"/>
            <a:ext cx="7345363" cy="465166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A</a:t>
            </a:r>
            <a:r>
              <a:rPr lang="en-US" b="0" dirty="0"/>
              <a:t>tomicity – either</a:t>
            </a:r>
            <a:r>
              <a:rPr lang="en-US" b="0" baseline="0" dirty="0"/>
              <a:t> all of the transaction completes, or none of it completes</a:t>
            </a:r>
          </a:p>
          <a:p>
            <a:pPr lvl="1"/>
            <a:r>
              <a:rPr lang="en-US" b="0" dirty="0"/>
              <a:t>If any part of the transaction fails, all effects of it must be removed from the database</a:t>
            </a:r>
          </a:p>
          <a:p>
            <a:r>
              <a:rPr lang="en-US" b="1" dirty="0"/>
              <a:t>C</a:t>
            </a:r>
            <a:r>
              <a:rPr lang="en-US" b="0" dirty="0"/>
              <a:t>onsistency</a:t>
            </a:r>
            <a:r>
              <a:rPr lang="en-US" b="0" baseline="0" dirty="0"/>
              <a:t> – database ends the transaction in a consistent state (provided it started that way)</a:t>
            </a:r>
            <a:endParaRPr lang="en-US" b="0" dirty="0"/>
          </a:p>
          <a:p>
            <a:r>
              <a:rPr lang="en-US" b="1" dirty="0"/>
              <a:t>I</a:t>
            </a:r>
            <a:r>
              <a:rPr lang="en-US" b="0" dirty="0"/>
              <a:t>solation</a:t>
            </a:r>
            <a:r>
              <a:rPr lang="en-US" b="0" baseline="0" dirty="0"/>
              <a:t> – concurrently executing transactions must</a:t>
            </a:r>
            <a:r>
              <a:rPr lang="en-US" b="0" dirty="0"/>
              <a:t> be unaware of each other (as if they ran serially)</a:t>
            </a:r>
            <a:endParaRPr lang="en-US" dirty="0"/>
          </a:p>
          <a:p>
            <a:pPr lvl="1"/>
            <a:r>
              <a:rPr lang="en-US" b="0" dirty="0"/>
              <a:t>It should look to one as if the other has not started or has already completed</a:t>
            </a:r>
          </a:p>
          <a:p>
            <a:r>
              <a:rPr lang="en-US" b="1" dirty="0"/>
              <a:t>D</a:t>
            </a:r>
            <a:r>
              <a:rPr lang="en-US" b="0" dirty="0"/>
              <a:t>urability – a transaction’s effects must persist in the database after it completes</a:t>
            </a:r>
          </a:p>
        </p:txBody>
      </p:sp>
    </p:spTree>
    <p:extLst>
      <p:ext uri="{BB962C8B-B14F-4D97-AF65-F5344CB8AC3E}">
        <p14:creationId xmlns:p14="http://schemas.microsoft.com/office/powerpoint/2010/main" val="10700108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Two Forms of Consistency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603" y="1698002"/>
            <a:ext cx="8676631" cy="468020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Update consistency – ensuring serial database changes</a:t>
            </a:r>
          </a:p>
          <a:p>
            <a:pPr lvl="1"/>
            <a:r>
              <a:rPr lang="en-US" i="1" dirty="0"/>
              <a:t>Pessimistic</a:t>
            </a:r>
            <a:r>
              <a:rPr lang="en-US" dirty="0"/>
              <a:t> approach – prevents conflicts from occurring (i.e. locking)</a:t>
            </a:r>
          </a:p>
          <a:p>
            <a:pPr lvl="1"/>
            <a:r>
              <a:rPr lang="en-US" i="1" dirty="0"/>
              <a:t>Optimistic</a:t>
            </a:r>
            <a:r>
              <a:rPr lang="en-US" dirty="0"/>
              <a:t> approach – detects conflicts and sorts them out (i.e. validation)</a:t>
            </a:r>
          </a:p>
          <a:p>
            <a:pPr lvl="2"/>
            <a:r>
              <a:rPr lang="en-US" dirty="0"/>
              <a:t>Conditional update – just before update, check to see if the value has changed since last read</a:t>
            </a:r>
          </a:p>
          <a:p>
            <a:pPr lvl="2"/>
            <a:r>
              <a:rPr lang="en-US" dirty="0"/>
              <a:t>Write-write conflict resolution – automatically or manually merge the updates</a:t>
            </a:r>
          </a:p>
          <a:p>
            <a:pPr lvl="1"/>
            <a:r>
              <a:rPr lang="en-US" dirty="0"/>
              <a:t>Trade-off between safety and “liveness” (responsiveness)</a:t>
            </a:r>
          </a:p>
          <a:p>
            <a:r>
              <a:rPr lang="en-US" dirty="0"/>
              <a:t>Read consistency – ensuring users read the same value for data at a given time</a:t>
            </a:r>
          </a:p>
          <a:p>
            <a:pPr lvl="1"/>
            <a:r>
              <a:rPr lang="en-US" i="1" dirty="0"/>
              <a:t>Logical consistency </a:t>
            </a:r>
            <a:r>
              <a:rPr lang="en-US" dirty="0"/>
              <a:t>vs. </a:t>
            </a:r>
            <a:r>
              <a:rPr lang="en-US" i="1" dirty="0"/>
              <a:t>replication consistency</a:t>
            </a:r>
          </a:p>
          <a:p>
            <a:pPr lvl="1"/>
            <a:r>
              <a:rPr lang="en-US" i="1" dirty="0"/>
              <a:t>Sticky sessions </a:t>
            </a:r>
            <a:r>
              <a:rPr lang="en-US" dirty="0"/>
              <a:t>(session affinity) – assign a session to a given database node for all of its work to ensure </a:t>
            </a:r>
            <a:r>
              <a:rPr lang="en-US" i="1" dirty="0"/>
              <a:t>read-your-writes consistency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597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Pros and Cons of Relational</a:t>
            </a:r>
            <a:r>
              <a:rPr lang="en-US" baseline="0" dirty="0"/>
              <a:t> Databases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364" y="1865909"/>
            <a:ext cx="8011288" cy="4515813"/>
          </a:xfrm>
        </p:spPr>
        <p:txBody>
          <a:bodyPr>
            <a:normAutofit lnSpcReduction="10000"/>
          </a:bodyPr>
          <a:lstStyle/>
          <a:p>
            <a:pPr marL="342900" lvl="0" indent="-342900"/>
            <a:r>
              <a:rPr lang="en-US" dirty="0"/>
              <a:t>Advantages</a:t>
            </a:r>
          </a:p>
          <a:p>
            <a:pPr marL="579438" lvl="1" indent="-342900"/>
            <a:r>
              <a:rPr lang="en-US" dirty="0"/>
              <a:t>Data persistence</a:t>
            </a:r>
          </a:p>
          <a:p>
            <a:pPr marL="579438" lvl="1" indent="-342900"/>
            <a:r>
              <a:rPr lang="en-US" dirty="0"/>
              <a:t>Concurrency – ACID, transactions, etc.</a:t>
            </a:r>
          </a:p>
          <a:p>
            <a:pPr marL="579438" lvl="1" indent="-342900"/>
            <a:r>
              <a:rPr lang="en-US" dirty="0"/>
              <a:t>Integration across multiple applications</a:t>
            </a:r>
          </a:p>
          <a:p>
            <a:pPr marL="579438" lvl="1" indent="-342900"/>
            <a:r>
              <a:rPr lang="en-US" dirty="0"/>
              <a:t>(Mostly)</a:t>
            </a:r>
            <a:r>
              <a:rPr lang="en-US" baseline="0" dirty="0"/>
              <a:t> Standard Model – tables and SQL</a:t>
            </a:r>
          </a:p>
          <a:p>
            <a:pPr marL="342900" lvl="0" indent="-342900"/>
            <a:r>
              <a:rPr lang="en-US" baseline="0" dirty="0"/>
              <a:t>Disadvantages</a:t>
            </a:r>
          </a:p>
          <a:p>
            <a:pPr marL="579438" lvl="1" indent="-342900"/>
            <a:r>
              <a:rPr lang="en-US" baseline="0" dirty="0"/>
              <a:t>Impedance </a:t>
            </a:r>
            <a:r>
              <a:rPr lang="en-US" dirty="0"/>
              <a:t>m</a:t>
            </a:r>
            <a:r>
              <a:rPr lang="en-US" baseline="0" dirty="0"/>
              <a:t>ismatch</a:t>
            </a:r>
          </a:p>
          <a:p>
            <a:pPr marL="579438" lvl="1" indent="-342900"/>
            <a:r>
              <a:rPr lang="en-US" dirty="0"/>
              <a:t>Integration databases vs. application databases</a:t>
            </a:r>
          </a:p>
          <a:p>
            <a:pPr marL="579438" lvl="1" indent="-342900"/>
            <a:r>
              <a:rPr lang="en-US" dirty="0"/>
              <a:t>Older RDBMSs were not designed for clustering</a:t>
            </a:r>
          </a:p>
          <a:p>
            <a:pPr lvl="2" indent="-342900"/>
            <a:r>
              <a:rPr lang="en-US" baseline="0" dirty="0"/>
              <a:t>Counterexamples: </a:t>
            </a:r>
            <a:r>
              <a:rPr lang="en-US" dirty="0">
                <a:hlinkClick r:id="rId3"/>
              </a:rPr>
              <a:t>Distributed RDBMSs</a:t>
            </a:r>
            <a:r>
              <a:rPr lang="en-US" dirty="0"/>
              <a:t> like </a:t>
            </a:r>
            <a:r>
              <a:rPr lang="en-US" baseline="0" dirty="0" err="1"/>
              <a:t>Cockroa</a:t>
            </a:r>
            <a:r>
              <a:rPr lang="en-US" dirty="0" err="1"/>
              <a:t>chDB</a:t>
            </a:r>
            <a:r>
              <a:rPr lang="en-US" dirty="0"/>
              <a:t>, Google F1, etc.</a:t>
            </a:r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178965715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0C331-7CF6-8842-93E4-788CD1057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 Theorem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4F186-046D-C14D-BE71-34E3A8B09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85" y="1815152"/>
            <a:ext cx="8352429" cy="44218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Pick two of these three:</a:t>
            </a:r>
          </a:p>
          <a:p>
            <a:pPr lvl="1"/>
            <a:r>
              <a:rPr lang="en-US" b="1" dirty="0"/>
              <a:t>Consistency:</a:t>
            </a:r>
            <a:r>
              <a:rPr lang="en-US" dirty="0"/>
              <a:t> ensure update consistency (serial database changes), and read consistency (data becomes visible to all readers simultaneously)</a:t>
            </a:r>
          </a:p>
          <a:p>
            <a:pPr lvl="1"/>
            <a:r>
              <a:rPr lang="en-US" b="1" dirty="0"/>
              <a:t>Availability: </a:t>
            </a:r>
            <a:r>
              <a:rPr lang="en-US" dirty="0"/>
              <a:t>if you can talk to a node, you can read and write</a:t>
            </a:r>
          </a:p>
          <a:p>
            <a:pPr lvl="1"/>
            <a:r>
              <a:rPr lang="en-US" b="1" dirty="0"/>
              <a:t>Partition tolerance:</a:t>
            </a:r>
            <a:r>
              <a:rPr lang="en-US" dirty="0"/>
              <a:t> cluster can continue operating even if a network fault divides it into multiple isolated partitions</a:t>
            </a:r>
          </a:p>
          <a:p>
            <a:r>
              <a:rPr lang="en-US" dirty="0"/>
              <a:t>For distributed systems it's "pick one," because </a:t>
            </a:r>
            <a:r>
              <a:rPr lang="en-US" i="1" dirty="0"/>
              <a:t>partitions can happen to any distributed system</a:t>
            </a:r>
          </a:p>
          <a:p>
            <a:pPr lvl="1"/>
            <a:r>
              <a:rPr lang="en-US" dirty="0"/>
              <a:t>If you have just one server, it cannot be partitioned, so you can get both consistency and availability</a:t>
            </a:r>
          </a:p>
        </p:txBody>
      </p:sp>
    </p:spTree>
    <p:extLst>
      <p:ext uri="{BB962C8B-B14F-4D97-AF65-F5344CB8AC3E}">
        <p14:creationId xmlns:p14="http://schemas.microsoft.com/office/powerpoint/2010/main" val="20774163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 Explained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546" y="1746912"/>
            <a:ext cx="8434317" cy="4490115"/>
          </a:xfrm>
        </p:spPr>
        <p:txBody>
          <a:bodyPr>
            <a:normAutofit/>
          </a:bodyPr>
          <a:lstStyle/>
          <a:p>
            <a:r>
              <a:rPr lang="en-US" dirty="0"/>
              <a:t>To continue operating despite a network partition </a:t>
            </a:r>
            <a:r>
              <a:rPr lang="en-US" b="1" dirty="0"/>
              <a:t>(partition tolerance)</a:t>
            </a:r>
            <a:r>
              <a:rPr lang="en-US" dirty="0"/>
              <a:t>, we need to trade off consistency of data vs. availability</a:t>
            </a:r>
          </a:p>
          <a:p>
            <a:pPr lvl="2"/>
            <a:r>
              <a:rPr lang="en-US" dirty="0"/>
              <a:t>If we want to support writes (</a:t>
            </a:r>
            <a:r>
              <a:rPr lang="en-US" b="1" dirty="0"/>
              <a:t>availability</a:t>
            </a:r>
            <a:r>
              <a:rPr lang="en-US" dirty="0"/>
              <a:t>) while the partitions cannot communicate, their data will become inconsistent</a:t>
            </a:r>
          </a:p>
          <a:p>
            <a:pPr lvl="2"/>
            <a:r>
              <a:rPr lang="en-US" dirty="0"/>
              <a:t>If we want to keep the data in both partitions </a:t>
            </a:r>
            <a:r>
              <a:rPr lang="en-US" b="1" dirty="0"/>
              <a:t>consistent</a:t>
            </a:r>
            <a:r>
              <a:rPr lang="en-US" dirty="0"/>
              <a:t>, we cannot continue servicing requests</a:t>
            </a:r>
          </a:p>
        </p:txBody>
      </p:sp>
    </p:spTree>
    <p:extLst>
      <p:ext uri="{BB962C8B-B14F-4D97-AF65-F5344CB8AC3E}">
        <p14:creationId xmlns:p14="http://schemas.microsoft.com/office/powerpoint/2010/main" val="218551878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Diluting</a:t>
            </a:r>
            <a:r>
              <a:rPr lang="en-US" baseline="0" dirty="0"/>
              <a:t> ACID:</a:t>
            </a:r>
            <a:br>
              <a:rPr lang="en-US" baseline="0" dirty="0"/>
            </a:br>
            <a:r>
              <a:rPr lang="en-US" baseline="0" dirty="0"/>
              <a:t>Relaxed Consistency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416" y="1624952"/>
            <a:ext cx="8548195" cy="4794200"/>
          </a:xfrm>
        </p:spPr>
        <p:txBody>
          <a:bodyPr>
            <a:normAutofit/>
          </a:bodyPr>
          <a:lstStyle/>
          <a:p>
            <a:r>
              <a:rPr lang="en-US" dirty="0"/>
              <a:t>If a network partition occurs, suppose we choose </a:t>
            </a:r>
            <a:r>
              <a:rPr lang="en-US" b="1" dirty="0"/>
              <a:t>availability</a:t>
            </a:r>
            <a:r>
              <a:rPr lang="en-US" dirty="0"/>
              <a:t> over consistency. For example:</a:t>
            </a:r>
          </a:p>
          <a:p>
            <a:pPr lvl="1"/>
            <a:r>
              <a:rPr lang="en-US" dirty="0"/>
              <a:t>A user's shopping cart becomes unavailable, so a new cart is created. At checkout, user is prompted to merge carts.</a:t>
            </a:r>
          </a:p>
          <a:p>
            <a:pPr lvl="1"/>
            <a:r>
              <a:rPr lang="en-US" dirty="0"/>
              <a:t>Allow two users to book a flight/hotel/etc. at the same time. It might be okay if there is an overbooking if extra seats/rooms/etc. can be made available.</a:t>
            </a:r>
          </a:p>
          <a:p>
            <a:r>
              <a:rPr lang="en-US" b="1" dirty="0"/>
              <a:t>Counterpoint</a:t>
            </a:r>
            <a:r>
              <a:rPr lang="en-US" dirty="0"/>
              <a:t>: supporting relaxed consistency requires complex application logic. Fast recovery from partitions (less than 10 seconds) can ensure consistency, while having high availability.</a:t>
            </a:r>
          </a:p>
          <a:p>
            <a:pPr lvl="1"/>
            <a:r>
              <a:rPr lang="en-US" dirty="0"/>
              <a:t>Further reading: </a:t>
            </a:r>
            <a:r>
              <a:rPr lang="en-US" dirty="0">
                <a:hlinkClick r:id="rId3"/>
              </a:rPr>
              <a:t>The Limits of the CAP Theorem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09876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Diluting</a:t>
            </a:r>
            <a:r>
              <a:rPr lang="en-US" baseline="0" dirty="0"/>
              <a:t> ACID:</a:t>
            </a:r>
            <a:br>
              <a:rPr lang="en-US" baseline="0" dirty="0"/>
            </a:br>
            <a:r>
              <a:rPr lang="en-US" baseline="0" dirty="0"/>
              <a:t>Relaxed Durability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416" y="1624952"/>
            <a:ext cx="8548195" cy="4794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Replication durability: what happens if primary node receives an update, but it cannot communicate with a standby node?</a:t>
            </a:r>
          </a:p>
          <a:p>
            <a:pPr lvl="1"/>
            <a:r>
              <a:rPr lang="en-US" dirty="0"/>
              <a:t>Not necessary to communicate with </a:t>
            </a:r>
            <a:r>
              <a:rPr lang="en-US" b="1" dirty="0"/>
              <a:t>all </a:t>
            </a:r>
            <a:r>
              <a:rPr lang="en-US" dirty="0"/>
              <a:t>standbys to preserve strong durability; just a large enough quorum</a:t>
            </a:r>
          </a:p>
          <a:p>
            <a:r>
              <a:rPr lang="en-US" dirty="0"/>
              <a:t>But what if you are willing to sacrifice durability?</a:t>
            </a:r>
          </a:p>
          <a:p>
            <a:pPr lvl="1"/>
            <a:r>
              <a:rPr lang="en-US" dirty="0"/>
              <a:t>You can achieve higher performance by writing to disk less frequently</a:t>
            </a:r>
          </a:p>
          <a:p>
            <a:pPr lvl="1"/>
            <a:r>
              <a:rPr lang="en-US" dirty="0"/>
              <a:t>Perhaps a good choice for: </a:t>
            </a:r>
          </a:p>
          <a:p>
            <a:pPr lvl="2"/>
            <a:r>
              <a:rPr lang="en-US" dirty="0"/>
              <a:t>Telemetry (e.g., performance statistics): you wouldn't want your webpages to hang if the telemetry server went down anyway</a:t>
            </a:r>
          </a:p>
          <a:p>
            <a:pPr lvl="2"/>
            <a:r>
              <a:rPr lang="en-US" dirty="0"/>
              <a:t>Session data: updated very frequently, and a critical determiner of site responsiveness. Only a little annoying to customers if they lose a few minutes of recent browsing history, etc.</a:t>
            </a:r>
          </a:p>
        </p:txBody>
      </p:sp>
    </p:spTree>
    <p:extLst>
      <p:ext uri="{BB962C8B-B14F-4D97-AF65-F5344CB8AC3E}">
        <p14:creationId xmlns:p14="http://schemas.microsoft.com/office/powerpoint/2010/main" val="386121905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Map-Reduce</a:t>
            </a:r>
          </a:p>
        </p:txBody>
      </p:sp>
    </p:spTree>
    <p:extLst>
      <p:ext uri="{BB962C8B-B14F-4D97-AF65-F5344CB8AC3E}">
        <p14:creationId xmlns:p14="http://schemas.microsoft.com/office/powerpoint/2010/main" val="79403547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Map-</a:t>
            </a:r>
            <a:r>
              <a:rPr lang="en-US" baseline="0" dirty="0"/>
              <a:t>Reduce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416" y="1645793"/>
            <a:ext cx="8519653" cy="4794200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/>
              <a:t>Design</a:t>
            </a:r>
            <a:r>
              <a:rPr lang="en-US" sz="1800" baseline="0" dirty="0"/>
              <a:t> pattern to take advantage of clustered machines to do processing in parallel, </a:t>
            </a:r>
            <a:r>
              <a:rPr lang="en-US" sz="1800" dirty="0"/>
              <a:t>while keeping as</a:t>
            </a:r>
            <a:r>
              <a:rPr lang="en-US" sz="1800" baseline="0" dirty="0"/>
              <a:t> much work and data as possible local to a single machine</a:t>
            </a:r>
          </a:p>
          <a:p>
            <a:r>
              <a:rPr lang="en-US" sz="1800" dirty="0"/>
              <a:t>Map function</a:t>
            </a:r>
          </a:p>
          <a:p>
            <a:pPr lvl="1"/>
            <a:r>
              <a:rPr lang="en-US" sz="1600" dirty="0"/>
              <a:t>Takes a single aggregate record as input</a:t>
            </a:r>
          </a:p>
          <a:p>
            <a:pPr lvl="1"/>
            <a:r>
              <a:rPr lang="en-US" sz="1600" dirty="0"/>
              <a:t>Outputs a set of relevant key-value pairs (values can be data structures)</a:t>
            </a:r>
          </a:p>
          <a:p>
            <a:pPr lvl="1"/>
            <a:r>
              <a:rPr lang="en-US" sz="1600" dirty="0"/>
              <a:t>Each instance of the map function is independent from all others, so safely parallelizable</a:t>
            </a:r>
          </a:p>
          <a:p>
            <a:r>
              <a:rPr lang="en-US" sz="1800" dirty="0"/>
              <a:t>Reduce function</a:t>
            </a:r>
          </a:p>
          <a:p>
            <a:pPr lvl="1"/>
            <a:r>
              <a:rPr lang="en-US" sz="1600" dirty="0"/>
              <a:t>Takes multiple map outputs with the same key as input</a:t>
            </a:r>
          </a:p>
          <a:p>
            <a:pPr lvl="1"/>
            <a:r>
              <a:rPr lang="en-US" sz="1600" dirty="0"/>
              <a:t>Summarizes (or </a:t>
            </a:r>
            <a:r>
              <a:rPr lang="en-US" sz="1600" i="1" dirty="0"/>
              <a:t>reduces</a:t>
            </a:r>
            <a:r>
              <a:rPr lang="en-US" sz="1600" dirty="0"/>
              <a:t>) there values to a single output</a:t>
            </a:r>
          </a:p>
          <a:p>
            <a:r>
              <a:rPr lang="en-US" sz="1800" dirty="0"/>
              <a:t>Map-reduce framework</a:t>
            </a:r>
          </a:p>
          <a:p>
            <a:pPr lvl="1"/>
            <a:r>
              <a:rPr lang="en-US" sz="1600" dirty="0"/>
              <a:t>Arranges for map function to be applied to pertinent documents on all nodes</a:t>
            </a:r>
          </a:p>
          <a:p>
            <a:pPr lvl="1"/>
            <a:r>
              <a:rPr lang="en-US" sz="1600" dirty="0"/>
              <a:t>Moves data to the location of the reduce function</a:t>
            </a:r>
          </a:p>
          <a:p>
            <a:pPr lvl="1"/>
            <a:r>
              <a:rPr lang="en-US" sz="1600" dirty="0"/>
              <a:t>Collects all values for a single pair and calls the reduce function on the key and value collection</a:t>
            </a:r>
          </a:p>
          <a:p>
            <a:pPr lvl="1"/>
            <a:r>
              <a:rPr lang="en-US" sz="1600" dirty="0"/>
              <a:t>Programmers only need to supply the map and reduce functions</a:t>
            </a:r>
          </a:p>
        </p:txBody>
      </p:sp>
    </p:spTree>
    <p:extLst>
      <p:ext uri="{BB962C8B-B14F-4D97-AF65-F5344CB8AC3E}">
        <p14:creationId xmlns:p14="http://schemas.microsoft.com/office/powerpoint/2010/main" val="139163515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Map-Reduce</a:t>
            </a:r>
            <a:r>
              <a:rPr lang="en-US" baseline="0" dirty="0"/>
              <a:t> Example (Map)</a:t>
            </a:r>
            <a:endParaRPr lang="en-US" dirty="0"/>
          </a:p>
        </p:txBody>
      </p:sp>
      <p:pic>
        <p:nvPicPr>
          <p:cNvPr id="4" name="Content Placeholder 3" descr="Map Example (12)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61" r="-5361"/>
          <a:stretch>
            <a:fillRect/>
          </a:stretch>
        </p:blipFill>
        <p:spPr>
          <a:xfrm>
            <a:off x="192978" y="1755076"/>
            <a:ext cx="8636639" cy="4623131"/>
          </a:xfrm>
        </p:spPr>
      </p:pic>
    </p:spTree>
    <p:extLst>
      <p:ext uri="{BB962C8B-B14F-4D97-AF65-F5344CB8AC3E}">
        <p14:creationId xmlns:p14="http://schemas.microsoft.com/office/powerpoint/2010/main" val="33394444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Map-Reduce</a:t>
            </a:r>
            <a:r>
              <a:rPr lang="en-US" baseline="0" dirty="0"/>
              <a:t> Example (Reduce)</a:t>
            </a:r>
            <a:endParaRPr lang="en-US" dirty="0"/>
          </a:p>
        </p:txBody>
      </p:sp>
      <p:pic>
        <p:nvPicPr>
          <p:cNvPr id="5" name="Content Placeholder 4" descr="Reduce Example (12)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688" b="-12688"/>
          <a:stretch>
            <a:fillRect/>
          </a:stretch>
        </p:blipFill>
        <p:spPr>
          <a:xfrm>
            <a:off x="299603" y="1812153"/>
            <a:ext cx="8534007" cy="4568192"/>
          </a:xfrm>
        </p:spPr>
      </p:pic>
    </p:spTree>
    <p:extLst>
      <p:ext uri="{BB962C8B-B14F-4D97-AF65-F5344CB8AC3E}">
        <p14:creationId xmlns:p14="http://schemas.microsoft.com/office/powerpoint/2010/main" val="369001424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Partitioning,</a:t>
            </a:r>
            <a:r>
              <a:rPr lang="en-US" baseline="0" dirty="0"/>
              <a:t> Combining, and Composing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604" y="1584008"/>
            <a:ext cx="8690902" cy="477993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Reduce operations use</a:t>
            </a:r>
            <a:r>
              <a:rPr lang="en-US" baseline="0" dirty="0"/>
              <a:t> values from a single key</a:t>
            </a:r>
          </a:p>
          <a:p>
            <a:pPr lvl="1"/>
            <a:r>
              <a:rPr lang="en-US" dirty="0"/>
              <a:t>Partitioning by key allows for parallel</a:t>
            </a:r>
            <a:r>
              <a:rPr lang="en-US" baseline="0" dirty="0"/>
              <a:t> reduce work</a:t>
            </a:r>
          </a:p>
          <a:p>
            <a:r>
              <a:rPr lang="en-US" i="1" dirty="0"/>
              <a:t>Combinable reducer</a:t>
            </a:r>
            <a:r>
              <a:rPr lang="en-US" dirty="0"/>
              <a:t> -- Reducers that have the same form for input and output can be combined into pipelines</a:t>
            </a:r>
          </a:p>
          <a:p>
            <a:pPr lvl="1"/>
            <a:r>
              <a:rPr lang="en-US" dirty="0"/>
              <a:t>Further improves parallelism and reduces the amount of data to be transferred</a:t>
            </a:r>
          </a:p>
          <a:p>
            <a:r>
              <a:rPr lang="en-US" dirty="0"/>
              <a:t>Map-reduce compositions</a:t>
            </a:r>
          </a:p>
          <a:p>
            <a:pPr lvl="1"/>
            <a:r>
              <a:rPr lang="en-US" dirty="0"/>
              <a:t>Can be composed into pipelines in which the output of one reduce is the input to another map</a:t>
            </a:r>
          </a:p>
          <a:p>
            <a:pPr lvl="1"/>
            <a:r>
              <a:rPr lang="en-US" dirty="0"/>
              <a:t>Can be useful to store result of widely-used map-reduce calculation</a:t>
            </a:r>
          </a:p>
          <a:p>
            <a:pPr lvl="2"/>
            <a:r>
              <a:rPr lang="en-US" dirty="0"/>
              <a:t>Saved results can sometimes be updated incrementally</a:t>
            </a:r>
          </a:p>
          <a:p>
            <a:pPr lvl="3"/>
            <a:r>
              <a:rPr lang="en-US" dirty="0"/>
              <a:t>For additive combinable reducers, the existing result can be combined with new data</a:t>
            </a:r>
          </a:p>
        </p:txBody>
      </p:sp>
    </p:spTree>
    <p:extLst>
      <p:ext uri="{BB962C8B-B14F-4D97-AF65-F5344CB8AC3E}">
        <p14:creationId xmlns:p14="http://schemas.microsoft.com/office/powerpoint/2010/main" val="421682213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Reduce</a:t>
            </a:r>
            <a:r>
              <a:rPr lang="en-US" baseline="0" dirty="0"/>
              <a:t> Partitioning Example</a:t>
            </a:r>
            <a:endParaRPr lang="en-US" dirty="0"/>
          </a:p>
        </p:txBody>
      </p:sp>
      <p:pic>
        <p:nvPicPr>
          <p:cNvPr id="4" name="Content Placeholder 3" descr="Map-Reduce Partitioning Example (12)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408" r="-21408"/>
          <a:stretch>
            <a:fillRect/>
          </a:stretch>
        </p:blipFill>
        <p:spPr>
          <a:xfrm>
            <a:off x="166322" y="1740808"/>
            <a:ext cx="8695830" cy="4654815"/>
          </a:xfrm>
        </p:spPr>
      </p:pic>
    </p:spTree>
    <p:extLst>
      <p:ext uri="{BB962C8B-B14F-4D97-AF65-F5344CB8AC3E}">
        <p14:creationId xmlns:p14="http://schemas.microsoft.com/office/powerpoint/2010/main" val="2548503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Impedance Mismatch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0832" y="1709529"/>
            <a:ext cx="7877468" cy="465151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Different representations of data when it is in the RDBMS</a:t>
            </a:r>
            <a:r>
              <a:rPr lang="en-US" baseline="0" dirty="0"/>
              <a:t> vs. in memory</a:t>
            </a:r>
          </a:p>
          <a:p>
            <a:pPr lvl="1"/>
            <a:r>
              <a:rPr lang="en-US" baseline="0" dirty="0"/>
              <a:t>In-memory data structures use lists, dictionaries, nested and hierarchical data structures</a:t>
            </a:r>
          </a:p>
          <a:p>
            <a:pPr lvl="1"/>
            <a:r>
              <a:rPr lang="en-US" dirty="0"/>
              <a:t>Relational database only stores atomic values</a:t>
            </a:r>
          </a:p>
          <a:p>
            <a:pPr lvl="2"/>
            <a:r>
              <a:rPr lang="en-US" baseline="0" dirty="0"/>
              <a:t>No</a:t>
            </a:r>
            <a:r>
              <a:rPr lang="en-US" dirty="0"/>
              <a:t> lists or nested records</a:t>
            </a:r>
            <a:endParaRPr lang="en-US" baseline="0" dirty="0"/>
          </a:p>
          <a:p>
            <a:pPr lvl="1"/>
            <a:r>
              <a:rPr lang="en-US" baseline="0" dirty="0"/>
              <a:t>Translating between these representations can be costly and confusing</a:t>
            </a:r>
          </a:p>
          <a:p>
            <a:pPr lvl="2"/>
            <a:r>
              <a:rPr lang="en-US" dirty="0"/>
              <a:t>Limits the productivity of application developers</a:t>
            </a:r>
            <a:endParaRPr lang="en-US" baseline="0" dirty="0"/>
          </a:p>
          <a:p>
            <a:r>
              <a:rPr lang="en-US" dirty="0"/>
              <a:t>Object-relational mapping (ORM) can help with this</a:t>
            </a:r>
          </a:p>
          <a:p>
            <a:pPr lvl="1"/>
            <a:r>
              <a:rPr lang="en-US" dirty="0"/>
              <a:t>Abstraction can lead to neglect of query performance tuning</a:t>
            </a:r>
          </a:p>
          <a:p>
            <a:r>
              <a:rPr lang="en-US" dirty="0"/>
              <a:t>Caveat: Modern RDBMS's support </a:t>
            </a:r>
            <a:r>
              <a:rPr lang="en-US" dirty="0">
                <a:hlinkClick r:id="rId3"/>
              </a:rPr>
              <a:t>JSON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73252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Combinable Reducer Example</a:t>
            </a:r>
          </a:p>
        </p:txBody>
      </p:sp>
      <p:pic>
        <p:nvPicPr>
          <p:cNvPr id="4" name="Content Placeholder 3" descr="Combinable Reducer Example (12)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545" b="-14545"/>
          <a:stretch>
            <a:fillRect/>
          </a:stretch>
        </p:blipFill>
        <p:spPr>
          <a:xfrm>
            <a:off x="219634" y="1769346"/>
            <a:ext cx="8609983" cy="4608862"/>
          </a:xfrm>
        </p:spPr>
      </p:pic>
    </p:spTree>
    <p:extLst>
      <p:ext uri="{BB962C8B-B14F-4D97-AF65-F5344CB8AC3E}">
        <p14:creationId xmlns:p14="http://schemas.microsoft.com/office/powerpoint/2010/main" val="361510289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B0243-8FF0-3C45-B8AA-F2AE21D28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 Recording</a:t>
            </a:r>
          </a:p>
        </p:txBody>
      </p:sp>
    </p:spTree>
    <p:extLst>
      <p:ext uri="{BB962C8B-B14F-4D97-AF65-F5344CB8AC3E}">
        <p14:creationId xmlns:p14="http://schemas.microsoft.com/office/powerpoint/2010/main" val="323655510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B9C23-D79E-7440-BE87-C11451448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Attendance Quiz:</a:t>
            </a:r>
            <a:br>
              <a:rPr lang="en-US" dirty="0"/>
            </a:br>
            <a:r>
              <a:rPr lang="en-US" dirty="0"/>
              <a:t>Project Check 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5BE73-51C5-374D-8D3C-9C24B3A901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942" y="1823363"/>
            <a:ext cx="8278483" cy="4345425"/>
          </a:xfrm>
        </p:spPr>
        <p:txBody>
          <a:bodyPr>
            <a:normAutofit/>
          </a:bodyPr>
          <a:lstStyle/>
          <a:p>
            <a:r>
              <a:rPr lang="en-US" dirty="0"/>
              <a:t>Write your name and the date</a:t>
            </a:r>
          </a:p>
          <a:p>
            <a:r>
              <a:rPr lang="en-US" dirty="0"/>
              <a:t>Working with your project team: </a:t>
            </a:r>
          </a:p>
          <a:p>
            <a:pPr lvl="1"/>
            <a:r>
              <a:rPr lang="en-US" dirty="0"/>
              <a:t>Review the Homework 12 Project Milestone (due Monday, November 29</a:t>
            </a:r>
            <a:r>
              <a:rPr lang="en-US" baseline="30000" dirty="0"/>
              <a:t>th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List the items you still need to complete, and make a plan to divide the work</a:t>
            </a:r>
          </a:p>
          <a:p>
            <a:pPr lvl="1"/>
            <a:r>
              <a:rPr lang="en-US" dirty="0"/>
              <a:t>Lab tomorrow will be dedicated to working on the projects</a:t>
            </a:r>
          </a:p>
          <a:p>
            <a:pPr lvl="2"/>
            <a:r>
              <a:rPr lang="en-US" dirty="0"/>
              <a:t>To get the most out of it, come prepared with questions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76690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C4CB1-B1F7-B24A-88D6-D7A5678195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Relational vs NoSQL Migrations</a:t>
            </a:r>
          </a:p>
        </p:txBody>
      </p:sp>
    </p:spTree>
    <p:extLst>
      <p:ext uri="{BB962C8B-B14F-4D97-AF65-F5344CB8AC3E}">
        <p14:creationId xmlns:p14="http://schemas.microsoft.com/office/powerpoint/2010/main" val="423105618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 Migrations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686" y="1584008"/>
            <a:ext cx="8519654" cy="482273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</a:t>
            </a:r>
            <a:r>
              <a:rPr lang="en-US" baseline="0" dirty="0"/>
              <a:t> structure of data changes regardless of what kind of database it resides in</a:t>
            </a:r>
          </a:p>
          <a:p>
            <a:pPr lvl="1"/>
            <a:r>
              <a:rPr lang="en-US" dirty="0"/>
              <a:t>System requirements evolve and the supporting database(s) must keep pace</a:t>
            </a:r>
          </a:p>
          <a:p>
            <a:pPr lvl="1"/>
            <a:r>
              <a:rPr lang="en-US" i="1" dirty="0"/>
              <a:t>Transition phase</a:t>
            </a:r>
            <a:r>
              <a:rPr lang="en-US" dirty="0"/>
              <a:t> – Period of time in which the old and new schema versions must be maintained in parallel</a:t>
            </a:r>
            <a:endParaRPr lang="en-US" i="1" dirty="0"/>
          </a:p>
          <a:p>
            <a:r>
              <a:rPr lang="en-US" dirty="0"/>
              <a:t>Challenges</a:t>
            </a:r>
          </a:p>
          <a:p>
            <a:pPr lvl="1"/>
            <a:r>
              <a:rPr lang="en-US" baseline="0" dirty="0"/>
              <a:t>Avoid</a:t>
            </a:r>
            <a:r>
              <a:rPr lang="en-US" dirty="0"/>
              <a:t> downtime of production database(s)</a:t>
            </a:r>
          </a:p>
          <a:p>
            <a:pPr lvl="2"/>
            <a:r>
              <a:rPr lang="en-US" baseline="0" dirty="0"/>
              <a:t>Difficult</a:t>
            </a:r>
            <a:r>
              <a:rPr lang="en-US" dirty="0"/>
              <a:t> to do for large systems as DDL to alter structure often requires database object-level locks</a:t>
            </a:r>
          </a:p>
          <a:p>
            <a:pPr lvl="1"/>
            <a:r>
              <a:rPr lang="en-US" baseline="0" dirty="0"/>
              <a:t>Ensure</a:t>
            </a:r>
            <a:r>
              <a:rPr lang="en-US" dirty="0"/>
              <a:t> database remains usable to all applications during transition phase</a:t>
            </a:r>
          </a:p>
          <a:p>
            <a:pPr lvl="2"/>
            <a:r>
              <a:rPr lang="en-US" dirty="0"/>
              <a:t>Different applications will integrate the schema changes at different times</a:t>
            </a:r>
          </a:p>
          <a:p>
            <a:pPr lvl="2"/>
            <a:r>
              <a:rPr lang="en-US" baseline="0" dirty="0"/>
              <a:t>Don’t cause errors</a:t>
            </a:r>
          </a:p>
          <a:p>
            <a:pPr lvl="2"/>
            <a:r>
              <a:rPr lang="en-US" dirty="0"/>
              <a:t>Don</a:t>
            </a:r>
            <a:r>
              <a:rPr lang="fr-FR" dirty="0"/>
              <a:t>’</a:t>
            </a:r>
            <a:r>
              <a:rPr lang="en-US" dirty="0"/>
              <a:t>t corrupt or lose data</a:t>
            </a:r>
          </a:p>
          <a:p>
            <a:pPr lvl="1"/>
            <a:r>
              <a:rPr lang="en-US" baseline="0" dirty="0"/>
              <a:t>Minimize transition phase</a:t>
            </a:r>
          </a:p>
          <a:p>
            <a:pPr lvl="2"/>
            <a:r>
              <a:rPr lang="en-US" dirty="0"/>
              <a:t>How can all data be migrated as quickly as possible?</a:t>
            </a:r>
          </a:p>
          <a:p>
            <a:pPr lvl="2"/>
            <a:r>
              <a:rPr lang="en-US" baseline="0" dirty="0"/>
              <a:t>Does</a:t>
            </a:r>
            <a:r>
              <a:rPr lang="en-US" dirty="0"/>
              <a:t> all data need to be migrated?</a:t>
            </a:r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162601418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Schema</a:t>
            </a:r>
            <a:r>
              <a:rPr lang="en-US" baseline="0" dirty="0"/>
              <a:t> Changes in Relational Databases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874" y="1712270"/>
            <a:ext cx="8605278" cy="472301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Challenges specific to RDBMS schema changes</a:t>
            </a:r>
          </a:p>
          <a:p>
            <a:pPr lvl="1"/>
            <a:r>
              <a:rPr lang="en-US" dirty="0"/>
              <a:t>Keep database and applications in sync</a:t>
            </a:r>
          </a:p>
          <a:p>
            <a:pPr lvl="2"/>
            <a:r>
              <a:rPr lang="en-US" dirty="0"/>
              <a:t>Schema changes applied separately to database and applications</a:t>
            </a:r>
          </a:p>
          <a:p>
            <a:pPr lvl="1"/>
            <a:r>
              <a:rPr lang="en-US" dirty="0"/>
              <a:t>Schema changes need to be applied in the correct order</a:t>
            </a:r>
          </a:p>
          <a:p>
            <a:pPr lvl="1"/>
            <a:r>
              <a:rPr lang="en-US" dirty="0"/>
              <a:t>Need to ensure that schema changes can be rolled back if there is a problem</a:t>
            </a:r>
          </a:p>
          <a:p>
            <a:pPr lvl="1"/>
            <a:r>
              <a:rPr lang="en-US" dirty="0"/>
              <a:t>Schema changes need to be applied to all environments in the same fashion</a:t>
            </a:r>
          </a:p>
          <a:p>
            <a:pPr lvl="2"/>
            <a:r>
              <a:rPr lang="en-US" dirty="0"/>
              <a:t>Development, test, staging, production</a:t>
            </a:r>
          </a:p>
          <a:p>
            <a:r>
              <a:rPr lang="en-US" i="1" dirty="0"/>
              <a:t>Database migration framework</a:t>
            </a:r>
            <a:r>
              <a:rPr lang="en-US" dirty="0"/>
              <a:t> can assist with this</a:t>
            </a:r>
          </a:p>
          <a:p>
            <a:pPr lvl="1"/>
            <a:r>
              <a:rPr lang="en-US" dirty="0"/>
              <a:t>Logic to execute each schema change is stored in a file which contains a version string</a:t>
            </a:r>
          </a:p>
          <a:p>
            <a:pPr lvl="2"/>
            <a:r>
              <a:rPr lang="en-US" dirty="0"/>
              <a:t>Scripts to generate initial database or take a “snapshot” of the current structure of an existing database get the initial version (if the database already exists)</a:t>
            </a:r>
          </a:p>
          <a:p>
            <a:pPr lvl="1"/>
            <a:r>
              <a:rPr lang="en-US" dirty="0"/>
              <a:t>May contain logic to upgrade and downgrade the database to/from its version</a:t>
            </a:r>
          </a:p>
          <a:p>
            <a:pPr lvl="1"/>
            <a:r>
              <a:rPr lang="en-US" dirty="0"/>
              <a:t>Migration framework is responsible for applying changes up/down to a certain version of the database in the right order</a:t>
            </a:r>
          </a:p>
          <a:p>
            <a:pPr lvl="1"/>
            <a:r>
              <a:rPr lang="en-US" dirty="0"/>
              <a:t>Integrated into the project build process so it automatically gets executed in various environments when a new version of the application is introduced there</a:t>
            </a:r>
          </a:p>
        </p:txBody>
      </p:sp>
    </p:spTree>
    <p:extLst>
      <p:ext uri="{BB962C8B-B14F-4D97-AF65-F5344CB8AC3E}">
        <p14:creationId xmlns:p14="http://schemas.microsoft.com/office/powerpoint/2010/main" val="135771206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Database</a:t>
            </a:r>
            <a:r>
              <a:rPr lang="en-US" baseline="0" dirty="0"/>
              <a:t> Migration Framework Example</a:t>
            </a:r>
            <a:endParaRPr lang="en-US" dirty="0"/>
          </a:p>
        </p:txBody>
      </p:sp>
      <p:pic>
        <p:nvPicPr>
          <p:cNvPr id="4" name="Content Placeholder 3" descr="Schema Migration Example (13)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332" b="-17332"/>
          <a:stretch>
            <a:fillRect/>
          </a:stretch>
        </p:blipFill>
        <p:spPr>
          <a:xfrm>
            <a:off x="1498432" y="1601632"/>
            <a:ext cx="6090588" cy="3260248"/>
          </a:xfrm>
        </p:spPr>
      </p:pic>
      <p:pic>
        <p:nvPicPr>
          <p:cNvPr id="5" name="Picture 4" descr="Schema Migration SQL (13)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4489359"/>
            <a:ext cx="7454900" cy="21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01520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Database Migration Execution</a:t>
            </a:r>
            <a:r>
              <a:rPr lang="en-US" baseline="0" dirty="0"/>
              <a:t> Example</a:t>
            </a:r>
            <a:endParaRPr lang="en-US" dirty="0"/>
          </a:p>
        </p:txBody>
      </p:sp>
      <p:pic>
        <p:nvPicPr>
          <p:cNvPr id="4" name="Content Placeholder 3" descr="Schema Migration Screenshot (13)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521" r="-14521"/>
          <a:stretch>
            <a:fillRect/>
          </a:stretch>
        </p:blipFill>
        <p:spPr>
          <a:xfrm>
            <a:off x="139666" y="1726538"/>
            <a:ext cx="8679674" cy="4646167"/>
          </a:xfrm>
        </p:spPr>
      </p:pic>
    </p:spTree>
    <p:extLst>
      <p:ext uri="{BB962C8B-B14F-4D97-AF65-F5344CB8AC3E}">
        <p14:creationId xmlns:p14="http://schemas.microsoft.com/office/powerpoint/2010/main" val="61320936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Schema Changes in a NoSQL Store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394" y="1769346"/>
            <a:ext cx="8419758" cy="489424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Implicit schema – the database may be “schema-less”, but the application still must manage the way data is structured</a:t>
            </a:r>
          </a:p>
          <a:p>
            <a:r>
              <a:rPr lang="en-US" dirty="0"/>
              <a:t>Incremental</a:t>
            </a:r>
            <a:r>
              <a:rPr lang="en-US" baseline="0" dirty="0"/>
              <a:t> migration – read from both schemas and gradually write changes</a:t>
            </a:r>
          </a:p>
          <a:p>
            <a:pPr lvl="1"/>
            <a:r>
              <a:rPr lang="en-US" dirty="0"/>
              <a:t>Read methodology:</a:t>
            </a:r>
          </a:p>
          <a:p>
            <a:pPr lvl="2"/>
            <a:r>
              <a:rPr lang="en-US" dirty="0"/>
              <a:t>Read the data from the new / updated field(s)</a:t>
            </a:r>
          </a:p>
          <a:p>
            <a:pPr lvl="2"/>
            <a:r>
              <a:rPr lang="en-US" dirty="0"/>
              <a:t>If the data is not in the new field(s), read it from the old ones</a:t>
            </a:r>
          </a:p>
          <a:p>
            <a:pPr lvl="1"/>
            <a:r>
              <a:rPr lang="en-US" dirty="0"/>
              <a:t>Write methodology:</a:t>
            </a:r>
          </a:p>
          <a:p>
            <a:pPr lvl="2"/>
            <a:r>
              <a:rPr lang="en-US" dirty="0"/>
              <a:t>Write data only to the new field(s)</a:t>
            </a:r>
          </a:p>
          <a:p>
            <a:pPr lvl="2"/>
            <a:r>
              <a:rPr lang="en-US" dirty="0"/>
              <a:t>Old field may be removed</a:t>
            </a:r>
          </a:p>
          <a:p>
            <a:pPr lvl="1"/>
            <a:r>
              <a:rPr lang="en-US" dirty="0"/>
              <a:t>Some data may never be migrated</a:t>
            </a:r>
            <a:endParaRPr lang="en-US" baseline="0" dirty="0"/>
          </a:p>
          <a:p>
            <a:r>
              <a:rPr lang="en-US" baseline="0" dirty="0"/>
              <a:t>Changes to top-level aggregate structures are</a:t>
            </a:r>
            <a:r>
              <a:rPr lang="en-US" dirty="0"/>
              <a:t> more difficult</a:t>
            </a:r>
          </a:p>
          <a:p>
            <a:pPr lvl="1"/>
            <a:r>
              <a:rPr lang="en-US" dirty="0"/>
              <a:t>Example: make nested order records (inside customers) into top-level aggregates</a:t>
            </a:r>
          </a:p>
          <a:p>
            <a:pPr lvl="1"/>
            <a:r>
              <a:rPr lang="en-US" dirty="0"/>
              <a:t>Application must work with both old and new structures</a:t>
            </a:r>
          </a:p>
        </p:txBody>
      </p:sp>
    </p:spTree>
    <p:extLst>
      <p:ext uri="{BB962C8B-B14F-4D97-AF65-F5344CB8AC3E}">
        <p14:creationId xmlns:p14="http://schemas.microsoft.com/office/powerpoint/2010/main" val="179765466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Incremental Migration Example</a:t>
            </a:r>
          </a:p>
        </p:txBody>
      </p:sp>
      <p:pic>
        <p:nvPicPr>
          <p:cNvPr id="4" name="Content Placeholder 3" descr="NoSQL Schema Migration Transition Period (13)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139" r="-35139"/>
          <a:stretch>
            <a:fillRect/>
          </a:stretch>
        </p:blipFill>
        <p:spPr>
          <a:xfrm>
            <a:off x="166322" y="1740808"/>
            <a:ext cx="8795726" cy="4708289"/>
          </a:xfrm>
        </p:spPr>
      </p:pic>
    </p:spTree>
    <p:extLst>
      <p:ext uri="{BB962C8B-B14F-4D97-AF65-F5344CB8AC3E}">
        <p14:creationId xmlns:p14="http://schemas.microsoft.com/office/powerpoint/2010/main" val="760182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Impedance</a:t>
            </a:r>
            <a:r>
              <a:rPr lang="en-US" baseline="0" dirty="0"/>
              <a:t> Mismatch Example</a:t>
            </a:r>
            <a:endParaRPr lang="en-US" dirty="0"/>
          </a:p>
        </p:txBody>
      </p:sp>
      <p:pic>
        <p:nvPicPr>
          <p:cNvPr id="4" name="Content Placeholder 3" descr="Impedence Mismatch Example (12)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104" r="-12104"/>
          <a:stretch>
            <a:fillRect/>
          </a:stretch>
        </p:blipFill>
        <p:spPr>
          <a:xfrm>
            <a:off x="113008" y="1712270"/>
            <a:ext cx="8796576" cy="4708744"/>
          </a:xfrm>
        </p:spPr>
      </p:pic>
    </p:spTree>
    <p:extLst>
      <p:ext uri="{BB962C8B-B14F-4D97-AF65-F5344CB8AC3E}">
        <p14:creationId xmlns:p14="http://schemas.microsoft.com/office/powerpoint/2010/main" val="198684509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827C2-547B-9749-ACA3-1669364F9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Relational vs NoSQL Migrations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EA54E-14FB-6D41-9BF6-3531C1E8A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85" y="1815152"/>
            <a:ext cx="8366077" cy="4421875"/>
          </a:xfrm>
        </p:spPr>
        <p:txBody>
          <a:bodyPr>
            <a:normAutofit/>
          </a:bodyPr>
          <a:lstStyle/>
          <a:p>
            <a:r>
              <a:rPr lang="en-US" dirty="0"/>
              <a:t>If you are willing to accept a small amount of downtime (to restart your web application), automatic migrations from a framework like Django are a clear win</a:t>
            </a:r>
          </a:p>
          <a:p>
            <a:r>
              <a:rPr lang="en-US" dirty="0"/>
              <a:t>If downtime is unacceptable, then regardless of your DBMS your application code will need to support data in </a:t>
            </a:r>
            <a:r>
              <a:rPr lang="en-US" b="1" dirty="0"/>
              <a:t>both the old and new schemas</a:t>
            </a:r>
          </a:p>
          <a:p>
            <a:pPr lvl="1"/>
            <a:r>
              <a:rPr lang="en-US" dirty="0"/>
              <a:t>With a relational database, after the migration has finished you can remove the code supporting the old data format</a:t>
            </a:r>
          </a:p>
          <a:p>
            <a:pPr lvl="1"/>
            <a:r>
              <a:rPr lang="en-US" dirty="0"/>
              <a:t>With incremental migrations in NoSQL, you may need to support data in both schemas indefinitely</a:t>
            </a:r>
          </a:p>
          <a:p>
            <a:pPr lvl="2"/>
            <a:r>
              <a:rPr lang="en-US" dirty="0"/>
              <a:t>Could get messy over the years…</a:t>
            </a:r>
          </a:p>
        </p:txBody>
      </p:sp>
    </p:spTree>
    <p:extLst>
      <p:ext uri="{BB962C8B-B14F-4D97-AF65-F5344CB8AC3E}">
        <p14:creationId xmlns:p14="http://schemas.microsoft.com/office/powerpoint/2010/main" val="389803324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6FDB4-CAFB-194D-8EF1-C93F32068A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Polyglot Persistence</a:t>
            </a:r>
          </a:p>
        </p:txBody>
      </p:sp>
    </p:spTree>
    <p:extLst>
      <p:ext uri="{BB962C8B-B14F-4D97-AF65-F5344CB8AC3E}">
        <p14:creationId xmlns:p14="http://schemas.microsoft.com/office/powerpoint/2010/main" val="301710554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Polyglot Persistence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604" y="1698002"/>
            <a:ext cx="8648090" cy="473728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Pick the best tool for the job</a:t>
            </a:r>
          </a:p>
          <a:p>
            <a:pPr lvl="1"/>
            <a:r>
              <a:rPr lang="en-US" dirty="0"/>
              <a:t>Different databases are designed specifically for storing and processing different types of data</a:t>
            </a:r>
          </a:p>
          <a:p>
            <a:r>
              <a:rPr lang="en-US" dirty="0"/>
              <a:t>Example</a:t>
            </a:r>
          </a:p>
          <a:p>
            <a:pPr lvl="1"/>
            <a:r>
              <a:rPr lang="en-US" dirty="0"/>
              <a:t>Many e-commerce sites run entirely on a relational database</a:t>
            </a:r>
          </a:p>
          <a:p>
            <a:pPr lvl="1"/>
            <a:r>
              <a:rPr lang="en-US" dirty="0"/>
              <a:t>Alternatively:</a:t>
            </a:r>
          </a:p>
          <a:p>
            <a:pPr lvl="2"/>
            <a:r>
              <a:rPr lang="en-US" dirty="0"/>
              <a:t>Keep order processing data in the RDBMS</a:t>
            </a:r>
          </a:p>
          <a:p>
            <a:pPr lvl="2"/>
            <a:r>
              <a:rPr lang="en-US" dirty="0"/>
              <a:t>Session and shopping cart data could be separated into a key-value store</a:t>
            </a:r>
          </a:p>
          <a:p>
            <a:pPr lvl="3"/>
            <a:r>
              <a:rPr lang="en-US" dirty="0"/>
              <a:t>More transient data which can be copied to RDBMS once an order is placed</a:t>
            </a:r>
          </a:p>
          <a:p>
            <a:pPr lvl="2"/>
            <a:r>
              <a:rPr lang="en-US" dirty="0"/>
              <a:t>Customer social data could reside in a graph database</a:t>
            </a:r>
          </a:p>
          <a:p>
            <a:pPr lvl="3"/>
            <a:r>
              <a:rPr lang="en-US" dirty="0"/>
              <a:t>Designed specifically to optimize traversing relationships between data</a:t>
            </a:r>
          </a:p>
        </p:txBody>
      </p:sp>
    </p:spTree>
    <p:extLst>
      <p:ext uri="{BB962C8B-B14F-4D97-AF65-F5344CB8AC3E}">
        <p14:creationId xmlns:p14="http://schemas.microsoft.com/office/powerpoint/2010/main" val="308915196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Polyglot</a:t>
            </a:r>
            <a:r>
              <a:rPr lang="en-US" baseline="0" dirty="0"/>
              <a:t> Persistence Example</a:t>
            </a:r>
            <a:endParaRPr lang="en-US" dirty="0"/>
          </a:p>
        </p:txBody>
      </p:sp>
      <p:pic>
        <p:nvPicPr>
          <p:cNvPr id="5" name="Content Placeholder 4" descr="Polyglot Persistance Architecture (13)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291" r="-9291"/>
          <a:stretch>
            <a:fillRect/>
          </a:stretch>
        </p:blipFill>
        <p:spPr>
          <a:xfrm>
            <a:off x="86354" y="1698002"/>
            <a:ext cx="8718715" cy="4667066"/>
          </a:xfrm>
        </p:spPr>
      </p:pic>
    </p:spTree>
    <p:extLst>
      <p:ext uri="{BB962C8B-B14F-4D97-AF65-F5344CB8AC3E}">
        <p14:creationId xmlns:p14="http://schemas.microsoft.com/office/powerpoint/2010/main" val="14225536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Web Service Wrappers for Data Stores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145" y="1584008"/>
            <a:ext cx="8562465" cy="4851275"/>
          </a:xfrm>
        </p:spPr>
        <p:txBody>
          <a:bodyPr>
            <a:normAutofit/>
          </a:bodyPr>
          <a:lstStyle/>
          <a:p>
            <a:r>
              <a:rPr lang="en-US" dirty="0"/>
              <a:t>Advantages over direct access to data store</a:t>
            </a:r>
            <a:endParaRPr lang="en-US" baseline="0" dirty="0"/>
          </a:p>
          <a:p>
            <a:pPr lvl="1"/>
            <a:r>
              <a:rPr lang="en-US" dirty="0"/>
              <a:t>Easier and cleaner to integrate the data store with multiple applications</a:t>
            </a:r>
          </a:p>
          <a:p>
            <a:pPr lvl="1"/>
            <a:r>
              <a:rPr lang="en-US" dirty="0"/>
              <a:t>Allows database structure to change without needing to update applications that use it</a:t>
            </a:r>
          </a:p>
          <a:p>
            <a:pPr lvl="2"/>
            <a:r>
              <a:rPr lang="en-US" dirty="0"/>
              <a:t>Potentially even change the database itself</a:t>
            </a:r>
          </a:p>
          <a:p>
            <a:r>
              <a:rPr lang="en-US" dirty="0"/>
              <a:t>Drawbacks</a:t>
            </a:r>
          </a:p>
          <a:p>
            <a:pPr lvl="1"/>
            <a:r>
              <a:rPr lang="en-US" dirty="0"/>
              <a:t>Overhead of another layer</a:t>
            </a:r>
          </a:p>
          <a:p>
            <a:pPr lvl="1"/>
            <a:r>
              <a:rPr lang="en-US" dirty="0"/>
              <a:t>Sometimes a modified web service actually requires changing applications as well</a:t>
            </a:r>
          </a:p>
          <a:p>
            <a:pPr lvl="2"/>
            <a:r>
              <a:rPr lang="en-US" dirty="0"/>
              <a:t>Reduces this likelihood</a:t>
            </a:r>
          </a:p>
        </p:txBody>
      </p:sp>
    </p:spTree>
    <p:extLst>
      <p:ext uri="{BB962C8B-B14F-4D97-AF65-F5344CB8AC3E}">
        <p14:creationId xmlns:p14="http://schemas.microsoft.com/office/powerpoint/2010/main" val="202510850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Web Service Wrapper Example</a:t>
            </a:r>
          </a:p>
        </p:txBody>
      </p:sp>
      <p:pic>
        <p:nvPicPr>
          <p:cNvPr id="4" name="Content Placeholder 3" descr="Web Service Wrapper Example (13)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45" r="-645"/>
          <a:stretch>
            <a:fillRect/>
          </a:stretch>
        </p:blipFill>
        <p:spPr>
          <a:xfrm>
            <a:off x="219634" y="1769346"/>
            <a:ext cx="8685330" cy="4649195"/>
          </a:xfrm>
        </p:spPr>
      </p:pic>
    </p:spTree>
    <p:extLst>
      <p:ext uri="{BB962C8B-B14F-4D97-AF65-F5344CB8AC3E}">
        <p14:creationId xmlns:p14="http://schemas.microsoft.com/office/powerpoint/2010/main" val="3517302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AF3F9-BE39-494E-9F65-F1710D925D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Which DBMS should you choose?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BB13BD3-6297-F54A-A307-5E7C194EA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/>
          <a:lstStyle/>
          <a:p>
            <a:r>
              <a:rPr lang="en-US" dirty="0"/>
              <a:t>For a given purpose, do you use relational or NoSQL?</a:t>
            </a:r>
          </a:p>
        </p:txBody>
      </p:sp>
    </p:spTree>
    <p:extLst>
      <p:ext uri="{BB962C8B-B14F-4D97-AF65-F5344CB8AC3E}">
        <p14:creationId xmlns:p14="http://schemas.microsoft.com/office/powerpoint/2010/main" val="584738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When You Should Use NoSQL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416" y="1698002"/>
            <a:ext cx="8576736" cy="4723012"/>
          </a:xfrm>
        </p:spPr>
        <p:txBody>
          <a:bodyPr>
            <a:normAutofit/>
          </a:bodyPr>
          <a:lstStyle/>
          <a:p>
            <a:r>
              <a:rPr lang="en-US" dirty="0"/>
              <a:t>When data has a lot of relationships and needs to support complex queries, use a graph database</a:t>
            </a:r>
          </a:p>
          <a:p>
            <a:r>
              <a:rPr lang="en-US" dirty="0"/>
              <a:t>When you have weak consistency or durability needs</a:t>
            </a:r>
          </a:p>
          <a:p>
            <a:pPr lvl="1"/>
            <a:r>
              <a:rPr lang="en-US" dirty="0"/>
              <a:t>For caching, use a key-value store</a:t>
            </a:r>
          </a:p>
          <a:p>
            <a:pPr lvl="1"/>
            <a:r>
              <a:rPr lang="en-US" dirty="0"/>
              <a:t>For telemetry, use a column family database</a:t>
            </a:r>
          </a:p>
          <a:p>
            <a:pPr lvl="2"/>
            <a:r>
              <a:rPr lang="en-US" dirty="0" err="1"/>
              <a:t>InfluxDB</a:t>
            </a:r>
            <a:r>
              <a:rPr lang="en-US" dirty="0"/>
              <a:t> for time series data</a:t>
            </a:r>
          </a:p>
          <a:p>
            <a:pPr lvl="2"/>
            <a:r>
              <a:rPr lang="en-US" dirty="0"/>
              <a:t>Elasticsearch for log data</a:t>
            </a:r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223465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When You Might Use NoSQL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416" y="1698002"/>
            <a:ext cx="8576736" cy="472301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Potentially: when your application only needs to support limited access patterns.</a:t>
            </a:r>
          </a:p>
          <a:p>
            <a:pPr lvl="1"/>
            <a:r>
              <a:rPr lang="en-US" dirty="0"/>
              <a:t>This might be the case if your data is mainly collected or displayed in terms of aggregates</a:t>
            </a:r>
          </a:p>
          <a:p>
            <a:r>
              <a:rPr lang="en-US" dirty="0"/>
              <a:t>Debatable: if your data includes complex, nested, or hierarchical structures; or if your data is non-uniform</a:t>
            </a:r>
          </a:p>
          <a:p>
            <a:pPr lvl="1"/>
            <a:r>
              <a:rPr lang="en-US" dirty="0"/>
              <a:t>You could simply de-normalize or store JSON in a relational DB. </a:t>
            </a:r>
            <a:r>
              <a:rPr lang="en-US" dirty="0">
                <a:hlinkClick r:id="rId3"/>
              </a:rPr>
              <a:t>Can even get better performance this way</a:t>
            </a:r>
            <a:r>
              <a:rPr lang="en-US" dirty="0"/>
              <a:t>.</a:t>
            </a:r>
          </a:p>
          <a:p>
            <a:r>
              <a:rPr lang="en-US" dirty="0"/>
              <a:t>Debatable: programmer productivity</a:t>
            </a:r>
          </a:p>
          <a:p>
            <a:pPr lvl="1"/>
            <a:r>
              <a:rPr lang="en-US" dirty="0"/>
              <a:t>Easier to prototype with an implicit schema, but much harder to maintain. And again, you could simply use JSON in a relational DB.</a:t>
            </a:r>
          </a:p>
          <a:p>
            <a:r>
              <a:rPr lang="en-US" dirty="0"/>
              <a:t>Debatable: scalability</a:t>
            </a:r>
          </a:p>
          <a:p>
            <a:pPr lvl="1"/>
            <a:r>
              <a:rPr lang="en-US" dirty="0"/>
              <a:t>Distributed relational databases (e.g., </a:t>
            </a:r>
            <a:r>
              <a:rPr lang="en-US" dirty="0" err="1"/>
              <a:t>CockroachDB</a:t>
            </a:r>
            <a:r>
              <a:rPr lang="en-US" dirty="0"/>
              <a:t>, Google Spanner, Google F1), etc. show you can get scalability and consistency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225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</a:t>
            </a:r>
            <a:r>
              <a:rPr lang="en-US" i="1" dirty="0"/>
              <a:t>Not</a:t>
            </a:r>
            <a:r>
              <a:rPr lang="en-US" baseline="0" dirty="0"/>
              <a:t> to Use NoSQL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251" y="1719619"/>
            <a:ext cx="8543498" cy="470847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When you need consistency (e.g., transferring money between accounts)</a:t>
            </a:r>
          </a:p>
          <a:p>
            <a:r>
              <a:rPr lang="en-US" dirty="0"/>
              <a:t>When many different applications with different developers/owners will access the data (i.e., integration databases)</a:t>
            </a:r>
          </a:p>
          <a:p>
            <a:pPr lvl="1"/>
            <a:r>
              <a:rPr lang="en-US" dirty="0"/>
              <a:t>Relational databases support strong security measures at the database level to protect data</a:t>
            </a:r>
          </a:p>
          <a:p>
            <a:pPr lvl="1"/>
            <a:r>
              <a:rPr lang="en-US" dirty="0"/>
              <a:t>An explicit schema serves as documentation</a:t>
            </a:r>
          </a:p>
          <a:p>
            <a:pPr lvl="1"/>
            <a:r>
              <a:rPr lang="en-US" dirty="0"/>
              <a:t>However, today web-services are considered a better practice</a:t>
            </a:r>
          </a:p>
          <a:p>
            <a:r>
              <a:rPr lang="en-US" dirty="0"/>
              <a:t>If you don't have a good reason to use NoSQL</a:t>
            </a:r>
          </a:p>
          <a:p>
            <a:pPr lvl="1"/>
            <a:r>
              <a:rPr lang="en-US" dirty="0"/>
              <a:t>Relational databases are well-known,</a:t>
            </a:r>
            <a:r>
              <a:rPr lang="en-US" baseline="0" dirty="0"/>
              <a:t> mature, and have lots of tools (e.g., the Django admin interface)</a:t>
            </a:r>
          </a:p>
          <a:p>
            <a:pPr lvl="1"/>
            <a:r>
              <a:rPr lang="en-US" dirty="0"/>
              <a:t>ORM can cut down on impedance mismatch</a:t>
            </a:r>
          </a:p>
          <a:p>
            <a:pPr lvl="1"/>
            <a:r>
              <a:rPr lang="en-US" b="1" baseline="0" dirty="0"/>
              <a:t>Much</a:t>
            </a:r>
            <a:r>
              <a:rPr lang="en-US" baseline="0" dirty="0"/>
              <a:t> easier to switch from a well-designed relational schema to an implicit NoSQL schema – potentially </a:t>
            </a:r>
            <a:r>
              <a:rPr lang="en-US" b="1" baseline="0" dirty="0"/>
              <a:t>impossible</a:t>
            </a:r>
            <a:r>
              <a:rPr lang="en-US" baseline="0" dirty="0"/>
              <a:t> to do the reverse</a:t>
            </a:r>
          </a:p>
        </p:txBody>
      </p:sp>
    </p:spTree>
    <p:extLst>
      <p:ext uri="{BB962C8B-B14F-4D97-AF65-F5344CB8AC3E}">
        <p14:creationId xmlns:p14="http://schemas.microsoft.com/office/powerpoint/2010/main" val="375046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Integration vs. Application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686" y="1726538"/>
            <a:ext cx="7945789" cy="4663793"/>
          </a:xfrm>
        </p:spPr>
        <p:txBody>
          <a:bodyPr>
            <a:normAutofit/>
          </a:bodyPr>
          <a:lstStyle/>
          <a:p>
            <a:r>
              <a:rPr lang="en-US" dirty="0"/>
              <a:t>Integration databases support multiple applications</a:t>
            </a:r>
          </a:p>
          <a:p>
            <a:pPr lvl="1"/>
            <a:r>
              <a:rPr lang="en-US" dirty="0"/>
              <a:t>Can be problematic if the applications have</a:t>
            </a:r>
            <a:r>
              <a:rPr lang="en-US" baseline="0" dirty="0"/>
              <a:t> very different needs and are maintained by separate teams</a:t>
            </a:r>
          </a:p>
          <a:p>
            <a:pPr lvl="2"/>
            <a:r>
              <a:rPr lang="en-US" dirty="0"/>
              <a:t>Who maintains the database?</a:t>
            </a:r>
            <a:endParaRPr lang="en-US" baseline="0" dirty="0"/>
          </a:p>
          <a:p>
            <a:r>
              <a:rPr lang="en-US" baseline="0" dirty="0"/>
              <a:t>SQL can be limiting as the only shared layer</a:t>
            </a:r>
          </a:p>
          <a:p>
            <a:pPr lvl="1"/>
            <a:r>
              <a:rPr lang="en-US" dirty="0"/>
              <a:t>Web services have become a more flexible alternative</a:t>
            </a:r>
          </a:p>
          <a:p>
            <a:r>
              <a:rPr lang="en-US" dirty="0"/>
              <a:t>Application databases are simpler to deal with</a:t>
            </a:r>
          </a:p>
          <a:p>
            <a:pPr lvl="1"/>
            <a:r>
              <a:rPr lang="en-US" dirty="0"/>
              <a:t>Application is the only thing using the database</a:t>
            </a:r>
          </a:p>
          <a:p>
            <a:pPr lvl="2"/>
            <a:r>
              <a:rPr lang="en-US" dirty="0"/>
              <a:t>No connections from external sources</a:t>
            </a:r>
          </a:p>
          <a:p>
            <a:pPr lvl="1"/>
            <a:r>
              <a:rPr lang="en-US" dirty="0"/>
              <a:t>Security and flexibility decrease in priority</a:t>
            </a:r>
          </a:p>
        </p:txBody>
      </p:sp>
    </p:spTree>
    <p:extLst>
      <p:ext uri="{BB962C8B-B14F-4D97-AF65-F5344CB8AC3E}">
        <p14:creationId xmlns:p14="http://schemas.microsoft.com/office/powerpoint/2010/main" val="292860287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FB99E-F0B5-8F4E-A0B2-C70C0A572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BCF363-6FE0-BE46-86A0-A75B73142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145" y="1819701"/>
            <a:ext cx="8366718" cy="452210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RDBMS for primary data storage</a:t>
            </a:r>
          </a:p>
          <a:p>
            <a:r>
              <a:rPr lang="en-US" dirty="0"/>
              <a:t>Key-value stores for caching</a:t>
            </a:r>
          </a:p>
          <a:p>
            <a:r>
              <a:rPr lang="en-US" dirty="0"/>
              <a:t>Column-family databases for telemetry</a:t>
            </a:r>
          </a:p>
          <a:p>
            <a:r>
              <a:rPr lang="en-US" dirty="0"/>
              <a:t>Graph databases for data exploration, recommendations, etc. </a:t>
            </a:r>
          </a:p>
          <a:p>
            <a:r>
              <a:rPr lang="en-US" dirty="0"/>
              <a:t>Generally, avoid document databases</a:t>
            </a:r>
          </a:p>
          <a:p>
            <a:pPr lvl="1"/>
            <a:r>
              <a:rPr lang="en-US" dirty="0"/>
              <a:t>Much easier to switch from an explicit schema to an implicit schema than vice versa</a:t>
            </a:r>
          </a:p>
          <a:p>
            <a:pPr lvl="1"/>
            <a:r>
              <a:rPr lang="en-US" dirty="0"/>
              <a:t>Perhaps tempting to rapid-prototype with an implicit schema, but all-too-often, prototypes are deployed to production…</a:t>
            </a:r>
          </a:p>
        </p:txBody>
      </p:sp>
    </p:spTree>
    <p:extLst>
      <p:ext uri="{BB962C8B-B14F-4D97-AF65-F5344CB8AC3E}">
        <p14:creationId xmlns:p14="http://schemas.microsoft.com/office/powerpoint/2010/main" val="318361116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D8A68-D7EA-1841-A1A3-D014A796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B9F6E-2EC5-3C4D-A707-90AF98303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https://www.cockroachlabs.com/docs/stable/cockroachdb-in-comparison.html</a:t>
            </a:r>
            <a:endParaRPr lang="en-US" dirty="0"/>
          </a:p>
          <a:p>
            <a:r>
              <a:rPr lang="en-US" dirty="0">
                <a:hlinkClick r:id="rId3"/>
              </a:rPr>
              <a:t>https://www.arangodb.com/2018/02/nosql-performance-benchmark-2018-mongodb-postgresql-orientdb-neo4j-arangodb/</a:t>
            </a:r>
            <a:r>
              <a:rPr lang="en-US" dirty="0"/>
              <a:t> </a:t>
            </a:r>
          </a:p>
          <a:p>
            <a:r>
              <a:rPr lang="en-US" dirty="0"/>
              <a:t>Flowchart (linked from schedule)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1051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19035</TotalTime>
  <Words>7780</Words>
  <Application>Microsoft Macintosh PowerPoint</Application>
  <PresentationFormat>On-screen Show (4:3)</PresentationFormat>
  <Paragraphs>791</Paragraphs>
  <Slides>91</Slides>
  <Notes>65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91</vt:i4>
      </vt:variant>
    </vt:vector>
  </HeadingPairs>
  <TitlesOfParts>
    <vt:vector size="98" baseType="lpstr">
      <vt:lpstr>Brush Script MT</vt:lpstr>
      <vt:lpstr>Arial</vt:lpstr>
      <vt:lpstr>Calibri</vt:lpstr>
      <vt:lpstr>Calisto MT</vt:lpstr>
      <vt:lpstr>Courier</vt:lpstr>
      <vt:lpstr>Courier New</vt:lpstr>
      <vt:lpstr>Capital</vt:lpstr>
      <vt:lpstr>NoSQL Databases</vt:lpstr>
      <vt:lpstr>Start Recording</vt:lpstr>
      <vt:lpstr>Attendance Quiz: Database Architectures</vt:lpstr>
      <vt:lpstr>Agenda</vt:lpstr>
      <vt:lpstr>Emergence of NoSQL</vt:lpstr>
      <vt:lpstr>Pros and Cons of Relational Databases</vt:lpstr>
      <vt:lpstr>Impedance Mismatch</vt:lpstr>
      <vt:lpstr>Impedance Mismatch Example</vt:lpstr>
      <vt:lpstr>Integration vs. Application Databases</vt:lpstr>
      <vt:lpstr>The Need for Clusters</vt:lpstr>
      <vt:lpstr>The Emergence of NoSQL</vt:lpstr>
      <vt:lpstr>Future: Which DBMS should you choose for your application?</vt:lpstr>
      <vt:lpstr>Graph Databases</vt:lpstr>
      <vt:lpstr>Graph Databases</vt:lpstr>
      <vt:lpstr>Graph Database Example</vt:lpstr>
      <vt:lpstr>Graph Database Example</vt:lpstr>
      <vt:lpstr>Graph Database Features</vt:lpstr>
      <vt:lpstr>Interacting with Graph Databases</vt:lpstr>
      <vt:lpstr>Graph Database Query Language Example</vt:lpstr>
      <vt:lpstr>Using Graph Databases</vt:lpstr>
      <vt:lpstr>Popular Graph Databases</vt:lpstr>
      <vt:lpstr>Aggregate Data Models</vt:lpstr>
      <vt:lpstr>Aggregate Data Models</vt:lpstr>
      <vt:lpstr>Aggregate Database Example: An Initial Relational Model</vt:lpstr>
      <vt:lpstr>Aggregate Database Example: An Aggregate Data Model</vt:lpstr>
      <vt:lpstr>Aggregate Database Example: Another Aggregate Model</vt:lpstr>
      <vt:lpstr>Aggregate-Oriented Databases</vt:lpstr>
      <vt:lpstr>Relationships in Aggregate Databases</vt:lpstr>
      <vt:lpstr>Data Management Scale with Aggregate Databases</vt:lpstr>
      <vt:lpstr>Schema-less Databases</vt:lpstr>
      <vt:lpstr>Key-Value Databases</vt:lpstr>
      <vt:lpstr>Key-Value Databases</vt:lpstr>
      <vt:lpstr>Key-Value Database Features</vt:lpstr>
      <vt:lpstr>Interacting with Key-Value Databases</vt:lpstr>
      <vt:lpstr>Key-Value Aggregate Examples</vt:lpstr>
      <vt:lpstr>Using Key-Value Databases</vt:lpstr>
      <vt:lpstr>Popular Key-Value Databases</vt:lpstr>
      <vt:lpstr>Start Recording</vt:lpstr>
      <vt:lpstr>Attendance Quiz: Aggregate Data Models</vt:lpstr>
      <vt:lpstr>Review Homework 10</vt:lpstr>
      <vt:lpstr>Document Databases</vt:lpstr>
      <vt:lpstr>Document Databases</vt:lpstr>
      <vt:lpstr>Document Database Example</vt:lpstr>
      <vt:lpstr>Using Document Databases</vt:lpstr>
      <vt:lpstr>Popular Document Databases</vt:lpstr>
      <vt:lpstr>Column Family Databases</vt:lpstr>
      <vt:lpstr>Column Family Databases</vt:lpstr>
      <vt:lpstr>Column-Family Database Example</vt:lpstr>
      <vt:lpstr>Column Family Database Example</vt:lpstr>
      <vt:lpstr>Storage of a Row-Oriented Database</vt:lpstr>
      <vt:lpstr>Storage of a Column-Oriented Database</vt:lpstr>
      <vt:lpstr>Using Column Family Databases</vt:lpstr>
      <vt:lpstr>Popular Column Family Databases</vt:lpstr>
      <vt:lpstr>NoSQL Design Activity</vt:lpstr>
      <vt:lpstr>NoSQL Design Activity</vt:lpstr>
      <vt:lpstr>Related Issues</vt:lpstr>
      <vt:lpstr>Distribution Models</vt:lpstr>
      <vt:lpstr>Review: ACID</vt:lpstr>
      <vt:lpstr>Two Forms of Consistency</vt:lpstr>
      <vt:lpstr>CAP Theorem</vt:lpstr>
      <vt:lpstr>CAP Explained</vt:lpstr>
      <vt:lpstr>Diluting ACID: Relaxed Consistency</vt:lpstr>
      <vt:lpstr>Diluting ACID: Relaxed Durability</vt:lpstr>
      <vt:lpstr>Map-Reduce</vt:lpstr>
      <vt:lpstr>Map-Reduce</vt:lpstr>
      <vt:lpstr>Map-Reduce Example (Map)</vt:lpstr>
      <vt:lpstr>Map-Reduce Example (Reduce)</vt:lpstr>
      <vt:lpstr>Partitioning, Combining, and Composing</vt:lpstr>
      <vt:lpstr>Reduce Partitioning Example</vt:lpstr>
      <vt:lpstr>Combinable Reducer Example</vt:lpstr>
      <vt:lpstr>Start Recording</vt:lpstr>
      <vt:lpstr>Attendance Quiz: Project Check In</vt:lpstr>
      <vt:lpstr>Relational vs NoSQL Migrations</vt:lpstr>
      <vt:lpstr>Schema Migrations</vt:lpstr>
      <vt:lpstr>Schema Changes in Relational Databases</vt:lpstr>
      <vt:lpstr>Database Migration Framework Example</vt:lpstr>
      <vt:lpstr>Database Migration Execution Example</vt:lpstr>
      <vt:lpstr>Schema Changes in a NoSQL Store</vt:lpstr>
      <vt:lpstr>Incremental Migration Example</vt:lpstr>
      <vt:lpstr>Relational vs NoSQL Migrations</vt:lpstr>
      <vt:lpstr>Polyglot Persistence</vt:lpstr>
      <vt:lpstr>Polyglot Persistence</vt:lpstr>
      <vt:lpstr>Polyglot Persistence Example</vt:lpstr>
      <vt:lpstr>Web Service Wrappers for Data Stores</vt:lpstr>
      <vt:lpstr>Web Service Wrapper Example</vt:lpstr>
      <vt:lpstr>Which DBMS should you choose?</vt:lpstr>
      <vt:lpstr>When You Should Use NoSQL</vt:lpstr>
      <vt:lpstr>When You Might Use NoSQL</vt:lpstr>
      <vt:lpstr>When Not to Use NoSQL</vt:lpstr>
      <vt:lpstr>My Recommendations</vt:lpstr>
      <vt:lpstr>Further Reading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Database Application Development</dc:title>
  <dc:creator>Simon Miner</dc:creator>
  <cp:lastModifiedBy>Peter Story</cp:lastModifiedBy>
  <cp:revision>1823</cp:revision>
  <cp:lastPrinted>2012-11-08T21:39:47Z</cp:lastPrinted>
  <dcterms:created xsi:type="dcterms:W3CDTF">2012-10-01T11:17:33Z</dcterms:created>
  <dcterms:modified xsi:type="dcterms:W3CDTF">2021-11-22T14:21:33Z</dcterms:modified>
</cp:coreProperties>
</file>